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75" r:id="rId9"/>
    <p:sldId id="263" r:id="rId10"/>
    <p:sldId id="276" r:id="rId11"/>
    <p:sldId id="264" r:id="rId12"/>
    <p:sldId id="267" r:id="rId13"/>
    <p:sldId id="265" r:id="rId14"/>
    <p:sldId id="266" r:id="rId15"/>
    <p:sldId id="268" r:id="rId16"/>
    <p:sldId id="269" r:id="rId17"/>
    <p:sldId id="270" r:id="rId18"/>
    <p:sldId id="271" r:id="rId19"/>
    <p:sldId id="274" r:id="rId20"/>
    <p:sldId id="272" r:id="rId21"/>
    <p:sldId id="277" r:id="rId22"/>
    <p:sldId id="278" r:id="rId23"/>
    <p:sldId id="279" r:id="rId24"/>
    <p:sldId id="280" r:id="rId25"/>
    <p:sldId id="283"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79"/>
    <p:restoredTop sz="83532"/>
  </p:normalViewPr>
  <p:slideViewPr>
    <p:cSldViewPr snapToGrid="0" snapToObjects="1">
      <p:cViewPr varScale="1">
        <p:scale>
          <a:sx n="73" d="100"/>
          <a:sy n="73"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2D688-D1AB-E141-B671-7BBC13B5D1C9}" type="datetimeFigureOut">
              <a:rPr kumimoji="1" lang="zh-CN" altLang="en-US" smtClean="0"/>
              <a:t>2019/6/16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D72AE-FB15-1742-B4D2-1E61270A7503}" type="slidenum">
              <a:rPr kumimoji="1" lang="zh-CN" altLang="en-US" smtClean="0"/>
              <a:t>‹#›</a:t>
            </a:fld>
            <a:endParaRPr kumimoji="1" lang="zh-CN" altLang="en-US"/>
          </a:p>
        </p:txBody>
      </p:sp>
    </p:spTree>
    <p:extLst>
      <p:ext uri="{BB962C8B-B14F-4D97-AF65-F5344CB8AC3E}">
        <p14:creationId xmlns:p14="http://schemas.microsoft.com/office/powerpoint/2010/main" val="2388351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问答系统、自动文本摘要、机器翻译</a:t>
            </a:r>
            <a:endParaRPr kumimoji="1" lang="en-US" altLang="zh-Hans" dirty="0"/>
          </a:p>
          <a:p>
            <a:endParaRPr kumimoji="1" lang="en-US" altLang="zh-CN" dirty="0"/>
          </a:p>
          <a:p>
            <a:r>
              <a:rPr kumimoji="1" lang="zh-Hans" altLang="en-US" dirty="0"/>
              <a:t>还有关系抽取信息检索的基础</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3</a:t>
            </a:fld>
            <a:endParaRPr kumimoji="1" lang="zh-CN" altLang="en-US"/>
          </a:p>
        </p:txBody>
      </p:sp>
    </p:spTree>
    <p:extLst>
      <p:ext uri="{BB962C8B-B14F-4D97-AF65-F5344CB8AC3E}">
        <p14:creationId xmlns:p14="http://schemas.microsoft.com/office/powerpoint/2010/main" val="101933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随机场是由若干个位置组成的整体，当给每一个位置中按照某种分布随机赋予一个值之后，其全体就叫做随机场。</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马尔科夫随机场是随机场的特例，它假设随机场中某一个位置的赋值仅仅与和它相邻的位置的赋值有关，和与其不相邻的位置的赋值无关。</a:t>
                </a:r>
                <a:endParaRPr lang="en-US" altLang="zh-CN" sz="1200" b="1" i="0" kern="1200" dirty="0">
                  <a:solidFill>
                    <a:schemeClr val="tx1"/>
                  </a:solidFill>
                  <a:effectLst/>
                  <a:latin typeface="+mn-lt"/>
                  <a:ea typeface="+mn-ea"/>
                  <a:cs typeface="+mn-cs"/>
                </a:endParaRPr>
              </a:p>
              <a:p>
                <a:r>
                  <a:rPr kumimoji="1" lang="zh-Hans" altLang="en-US" sz="1200" b="1" i="0" kern="1200" dirty="0">
                    <a:solidFill>
                      <a:schemeClr val="tx1"/>
                    </a:solidFill>
                    <a:effectLst/>
                    <a:latin typeface="+mn-lt"/>
                    <a:ea typeface="+mn-ea"/>
                    <a:cs typeface="+mn-cs"/>
                  </a:rPr>
                  <a:t>我理解的这里的条件性</a:t>
                </a:r>
                <a:r>
                  <a:rPr kumimoji="1" lang="en-US" altLang="zh-Hans" sz="1200" b="1" i="0" kern="1200" dirty="0">
                    <a:solidFill>
                      <a:schemeClr val="tx1"/>
                    </a:solidFill>
                    <a:effectLst/>
                    <a:latin typeface="+mn-lt"/>
                    <a:ea typeface="+mn-ea"/>
                    <a:cs typeface="+mn-cs"/>
                  </a:rPr>
                  <a:t>,</a:t>
                </a:r>
                <a:r>
                  <a:rPr kumimoji="1" lang="zh-Hans" altLang="en-US" sz="1200" b="1" i="0" kern="1200" dirty="0">
                    <a:solidFill>
                      <a:schemeClr val="tx1"/>
                    </a:solidFill>
                    <a:effectLst/>
                    <a:latin typeface="+mn-lt"/>
                    <a:ea typeface="+mn-ea"/>
                    <a:cs typeface="+mn-cs"/>
                  </a:rPr>
                  <a:t>是假设</a:t>
                </a:r>
                <a:r>
                  <a:rPr kumimoji="1" lang="en-US" altLang="zh-Hans" sz="1200" b="1" i="0" kern="1200" dirty="0" err="1">
                    <a:solidFill>
                      <a:schemeClr val="tx1"/>
                    </a:solidFill>
                    <a:effectLst/>
                    <a:latin typeface="+mn-lt"/>
                    <a:ea typeface="+mn-ea"/>
                    <a:cs typeface="+mn-cs"/>
                  </a:rPr>
                  <a:t>y|x</a:t>
                </a:r>
                <a:r>
                  <a:rPr kumimoji="1" lang="zh-Hans" altLang="en-US" sz="1200" b="1" i="0" kern="1200" dirty="0">
                    <a:solidFill>
                      <a:schemeClr val="tx1"/>
                    </a:solidFill>
                    <a:effectLst/>
                    <a:latin typeface="+mn-lt"/>
                    <a:ea typeface="+mn-ea"/>
                    <a:cs typeface="+mn-cs"/>
                  </a:rPr>
                  <a:t>的条件概率是有条件的。</a:t>
                </a:r>
                <a:endParaRPr kumimoji="1" lang="en-US" altLang="zh-Hans" sz="1200" b="1" i="0" kern="1200" dirty="0">
                  <a:solidFill>
                    <a:schemeClr val="tx1"/>
                  </a:solidFill>
                  <a:effectLst/>
                  <a:latin typeface="+mn-lt"/>
                  <a:ea typeface="+mn-ea"/>
                  <a:cs typeface="+mn-cs"/>
                </a:endParaRPr>
              </a:p>
              <a:p>
                <a:endParaRPr kumimoji="1" lang="en-US" altLang="zh-CN" sz="1200" b="1" i="0" kern="1200" dirty="0">
                  <a:solidFill>
                    <a:schemeClr val="tx1"/>
                  </a:solidFill>
                  <a:effectLst/>
                  <a:latin typeface="+mn-lt"/>
                  <a:ea typeface="+mn-ea"/>
                  <a:cs typeface="+mn-cs"/>
                </a:endParaRPr>
              </a:p>
              <a:p>
                <a:r>
                  <a:rPr kumimoji="1" lang="en-US" altLang="zh-Hans" sz="1200" b="1" i="0" kern="1200" dirty="0">
                    <a:solidFill>
                      <a:schemeClr val="tx1"/>
                    </a:solidFill>
                    <a:effectLst/>
                    <a:latin typeface="+mn-lt"/>
                    <a:ea typeface="+mn-ea"/>
                    <a:cs typeface="+mn-cs"/>
                  </a:rPr>
                  <a:t>HMM</a:t>
                </a:r>
                <a:r>
                  <a:rPr kumimoji="1" lang="zh-Hans" altLang="en-US" sz="1200" b="1" i="0" kern="1200" dirty="0">
                    <a:solidFill>
                      <a:schemeClr val="tx1"/>
                    </a:solidFill>
                    <a:effectLst/>
                    <a:latin typeface="+mn-lt"/>
                    <a:ea typeface="+mn-ea"/>
                    <a:cs typeface="+mn-cs"/>
                  </a:rPr>
                  <a:t>模型的概率</a:t>
                </a:r>
                <a:r>
                  <a:rPr kumimoji="1" lang="en-US" altLang="zh-Hans" sz="1200" b="1" i="0" kern="1200" dirty="0">
                    <a:solidFill>
                      <a:schemeClr val="tx1"/>
                    </a:solidFill>
                    <a:effectLst/>
                    <a:latin typeface="+mn-lt"/>
                    <a:ea typeface="+mn-ea"/>
                    <a:cs typeface="+mn-cs"/>
                  </a:rPr>
                  <a:t>p(</a:t>
                </a:r>
                <a:r>
                  <a:rPr kumimoji="1" lang="en-US" altLang="zh-Hans" sz="1200" b="1" i="0" kern="1200" dirty="0" err="1">
                    <a:solidFill>
                      <a:schemeClr val="tx1"/>
                    </a:solidFill>
                    <a:effectLst/>
                    <a:latin typeface="+mn-lt"/>
                    <a:ea typeface="+mn-ea"/>
                    <a:cs typeface="+mn-cs"/>
                  </a:rPr>
                  <a:t>l,s</a:t>
                </a:r>
                <a:r>
                  <a:rPr kumimoji="1" lang="en-US" altLang="zh-Hans" sz="1200" b="1" i="0" kern="1200" dirty="0">
                    <a:solidFill>
                      <a:schemeClr val="tx1"/>
                    </a:solidFill>
                    <a:effectLst/>
                    <a:latin typeface="+mn-lt"/>
                    <a:ea typeface="+mn-ea"/>
                    <a:cs typeface="+mn-cs"/>
                  </a:rPr>
                  <a:t>)=p(</a:t>
                </a:r>
                <a14:m>
                  <m:oMath xmlns:m="http://schemas.openxmlformats.org/officeDocument/2006/math">
                    <m:sSub>
                      <m:sSubPr>
                        <m:ctrlPr>
                          <a:rPr kumimoji="1" lang="en-US" altLang="zh-Hans" sz="1200" b="1" i="1" kern="1200" smtClean="0">
                            <a:solidFill>
                              <a:schemeClr val="tx1"/>
                            </a:solidFill>
                            <a:effectLst/>
                            <a:latin typeface="Cambria Math" panose="02040503050406030204" pitchFamily="18" charset="0"/>
                            <a:ea typeface="+mn-ea"/>
                            <a:cs typeface="+mn-cs"/>
                          </a:rPr>
                        </m:ctrlPr>
                      </m:sSubPr>
                      <m:e>
                        <m:r>
                          <a:rPr kumimoji="1" lang="en-US" altLang="zh-Hans" sz="1200" b="1" i="1" kern="1200" smtClean="0">
                            <a:solidFill>
                              <a:schemeClr val="tx1"/>
                            </a:solidFill>
                            <a:effectLst/>
                            <a:latin typeface="Cambria Math" panose="02040503050406030204" pitchFamily="18" charset="0"/>
                            <a:ea typeface="+mn-ea"/>
                            <a:cs typeface="+mn-cs"/>
                          </a:rPr>
                          <m:t>𝒍</m:t>
                        </m:r>
                      </m:e>
                      <m:sub>
                        <m:r>
                          <a:rPr kumimoji="1" lang="en-US" altLang="zh-Hans" sz="1200" b="1" i="1" kern="1200" smtClean="0">
                            <a:solidFill>
                              <a:schemeClr val="tx1"/>
                            </a:solidFill>
                            <a:effectLst/>
                            <a:latin typeface="Cambria Math" panose="02040503050406030204" pitchFamily="18" charset="0"/>
                            <a:ea typeface="+mn-ea"/>
                            <a:cs typeface="+mn-cs"/>
                          </a:rPr>
                          <m:t>𝟏</m:t>
                        </m:r>
                      </m:sub>
                    </m:sSub>
                  </m:oMath>
                </a14:m>
                <a:r>
                  <a:rPr kumimoji="1" lang="en-US" altLang="zh-Hans" sz="1200" b="1" i="0" kern="1200" dirty="0">
                    <a:solidFill>
                      <a:schemeClr val="tx1"/>
                    </a:solidFill>
                    <a:effectLst/>
                    <a:latin typeface="+mn-lt"/>
                    <a:ea typeface="+mn-ea"/>
                    <a:cs typeface="+mn-cs"/>
                  </a:rPr>
                  <a:t>)</a:t>
                </a:r>
                <a14:m>
                  <m:oMath xmlns:m="http://schemas.openxmlformats.org/officeDocument/2006/math">
                    <m:nary>
                      <m:naryPr>
                        <m:chr m:val="∏"/>
                        <m:supHide m:val="on"/>
                        <m:ctrlPr>
                          <a:rPr kumimoji="1" lang="en-US" altLang="zh-Hans" sz="1200" b="1" i="1" kern="1200" dirty="0" smtClean="0">
                            <a:solidFill>
                              <a:schemeClr val="tx1"/>
                            </a:solidFill>
                            <a:effectLst/>
                            <a:latin typeface="Cambria Math" panose="02040503050406030204" pitchFamily="18" charset="0"/>
                            <a:ea typeface="+mn-ea"/>
                            <a:cs typeface="+mn-cs"/>
                          </a:rPr>
                        </m:ctrlPr>
                      </m:naryPr>
                      <m:sub>
                        <m:r>
                          <m:rPr>
                            <m:brk m:alnAt="7"/>
                          </m:rPr>
                          <a:rPr kumimoji="1" lang="en-US" altLang="zh-Hans" sz="1200" b="1" i="1" kern="1200" dirty="0" smtClean="0">
                            <a:solidFill>
                              <a:schemeClr val="tx1"/>
                            </a:solidFill>
                            <a:effectLst/>
                            <a:latin typeface="Cambria Math" panose="02040503050406030204" pitchFamily="18" charset="0"/>
                            <a:ea typeface="+mn-ea"/>
                            <a:cs typeface="+mn-cs"/>
                          </a:rPr>
                          <m:t>𝒊</m:t>
                        </m:r>
                      </m:sub>
                      <m:sup/>
                      <m:e>
                        <m:r>
                          <a:rPr kumimoji="1" lang="en-US" altLang="zh-Hans" sz="1200" b="1" i="1" kern="1200" dirty="0" smtClean="0">
                            <a:solidFill>
                              <a:schemeClr val="tx1"/>
                            </a:solidFill>
                            <a:effectLst/>
                            <a:latin typeface="Cambria Math" panose="02040503050406030204" pitchFamily="18" charset="0"/>
                            <a:ea typeface="+mn-ea"/>
                            <a:cs typeface="+mn-cs"/>
                          </a:rPr>
                          <m:t>𝒑</m:t>
                        </m:r>
                        <m:d>
                          <m:dPr>
                            <m:ctrlPr>
                              <a:rPr kumimoji="1" lang="en-US" altLang="zh-Hans" sz="1200" b="1" i="1" kern="1200" dirty="0" smtClean="0">
                                <a:solidFill>
                                  <a:schemeClr val="tx1"/>
                                </a:solidFill>
                                <a:effectLst/>
                                <a:latin typeface="Cambria Math" panose="02040503050406030204" pitchFamily="18" charset="0"/>
                                <a:ea typeface="+mn-ea"/>
                                <a:cs typeface="+mn-cs"/>
                              </a:rPr>
                            </m:ctrlPr>
                          </m:dPr>
                          <m:e>
                            <m:sSub>
                              <m:sSubPr>
                                <m:ctrlPr>
                                  <a:rPr kumimoji="1" lang="en-US" altLang="zh-Hans" sz="1200" b="1" i="1" kern="1200" dirty="0" smtClean="0">
                                    <a:solidFill>
                                      <a:schemeClr val="tx1"/>
                                    </a:solidFill>
                                    <a:effectLst/>
                                    <a:latin typeface="Cambria Math" panose="02040503050406030204" pitchFamily="18" charset="0"/>
                                    <a:ea typeface="+mn-ea"/>
                                    <a:cs typeface="+mn-cs"/>
                                  </a:rPr>
                                </m:ctrlPr>
                              </m:sSubPr>
                              <m:e>
                                <m:r>
                                  <a:rPr kumimoji="1" lang="en-US" altLang="zh-Hans" sz="1200" b="1" i="1" kern="1200" dirty="0" smtClean="0">
                                    <a:solidFill>
                                      <a:schemeClr val="tx1"/>
                                    </a:solidFill>
                                    <a:effectLst/>
                                    <a:latin typeface="Cambria Math" panose="02040503050406030204" pitchFamily="18" charset="0"/>
                                    <a:ea typeface="+mn-ea"/>
                                    <a:cs typeface="+mn-cs"/>
                                  </a:rPr>
                                  <m:t>𝒍</m:t>
                                </m:r>
                              </m:e>
                              <m:sub>
                                <m:r>
                                  <a:rPr kumimoji="1" lang="en-US" altLang="zh-Hans" sz="1200" b="1" i="1" kern="1200" dirty="0" smtClean="0">
                                    <a:solidFill>
                                      <a:schemeClr val="tx1"/>
                                    </a:solidFill>
                                    <a:effectLst/>
                                    <a:latin typeface="Cambria Math" panose="02040503050406030204" pitchFamily="18" charset="0"/>
                                    <a:ea typeface="+mn-ea"/>
                                    <a:cs typeface="+mn-cs"/>
                                  </a:rPr>
                                  <m:t>𝟏</m:t>
                                </m:r>
                              </m:sub>
                            </m:sSub>
                          </m:e>
                          <m:e>
                            <m:sSub>
                              <m:sSubPr>
                                <m:ctrlPr>
                                  <a:rPr kumimoji="1" lang="en-US" altLang="zh-Hans" sz="1200" b="1" i="1" kern="1200" dirty="0" smtClean="0">
                                    <a:solidFill>
                                      <a:schemeClr val="tx1"/>
                                    </a:solidFill>
                                    <a:effectLst/>
                                    <a:latin typeface="Cambria Math" panose="02040503050406030204" pitchFamily="18" charset="0"/>
                                    <a:ea typeface="+mn-ea"/>
                                    <a:cs typeface="+mn-cs"/>
                                  </a:rPr>
                                </m:ctrlPr>
                              </m:sSubPr>
                              <m:e>
                                <m:r>
                                  <a:rPr kumimoji="1" lang="en-US" altLang="zh-Hans" sz="1200" b="1" i="1" kern="1200" dirty="0" smtClean="0">
                                    <a:solidFill>
                                      <a:schemeClr val="tx1"/>
                                    </a:solidFill>
                                    <a:effectLst/>
                                    <a:latin typeface="Cambria Math" panose="02040503050406030204" pitchFamily="18" charset="0"/>
                                    <a:ea typeface="+mn-ea"/>
                                    <a:cs typeface="+mn-cs"/>
                                  </a:rPr>
                                  <m:t>𝒍</m:t>
                                </m:r>
                              </m:e>
                              <m:sub>
                                <m:r>
                                  <a:rPr kumimoji="1" lang="en-US" altLang="zh-Hans" sz="1200" b="1" i="1" kern="1200" dirty="0" smtClean="0">
                                    <a:solidFill>
                                      <a:schemeClr val="tx1"/>
                                    </a:solidFill>
                                    <a:effectLst/>
                                    <a:latin typeface="Cambria Math" panose="02040503050406030204" pitchFamily="18" charset="0"/>
                                    <a:ea typeface="+mn-ea"/>
                                    <a:cs typeface="+mn-cs"/>
                                  </a:rPr>
                                  <m:t>𝒊</m:t>
                                </m:r>
                                <m:r>
                                  <a:rPr kumimoji="1" lang="en-US" altLang="zh-Hans" sz="1200" b="1" i="1" kern="1200" dirty="0" smtClean="0">
                                    <a:solidFill>
                                      <a:schemeClr val="tx1"/>
                                    </a:solidFill>
                                    <a:effectLst/>
                                    <a:latin typeface="Cambria Math" panose="02040503050406030204" pitchFamily="18" charset="0"/>
                                    <a:ea typeface="+mn-ea"/>
                                    <a:cs typeface="+mn-cs"/>
                                  </a:rPr>
                                  <m:t>−</m:t>
                                </m:r>
                                <m:r>
                                  <a:rPr kumimoji="1" lang="en-US" altLang="zh-Hans" sz="1200" b="1" i="1" kern="1200" dirty="0" smtClean="0">
                                    <a:solidFill>
                                      <a:schemeClr val="tx1"/>
                                    </a:solidFill>
                                    <a:effectLst/>
                                    <a:latin typeface="Cambria Math" panose="02040503050406030204" pitchFamily="18" charset="0"/>
                                    <a:ea typeface="+mn-ea"/>
                                    <a:cs typeface="+mn-cs"/>
                                  </a:rPr>
                                  <m:t>𝟏</m:t>
                                </m:r>
                              </m:sub>
                            </m:sSub>
                          </m:e>
                        </m:d>
                        <m:r>
                          <a:rPr kumimoji="1" lang="en-US" altLang="zh-Hans" sz="1200" b="1" i="1" kern="1200" dirty="0" smtClean="0">
                            <a:solidFill>
                              <a:schemeClr val="tx1"/>
                            </a:solidFill>
                            <a:effectLst/>
                            <a:latin typeface="Cambria Math" panose="02040503050406030204" pitchFamily="18" charset="0"/>
                            <a:ea typeface="+mn-ea"/>
                            <a:cs typeface="+mn-cs"/>
                          </a:rPr>
                          <m:t>𝒑</m:t>
                        </m:r>
                        <m:r>
                          <a:rPr kumimoji="1" lang="en-US" altLang="zh-Hans" sz="1200" b="1" i="1" kern="1200" dirty="0" smtClean="0">
                            <a:solidFill>
                              <a:schemeClr val="tx1"/>
                            </a:solidFill>
                            <a:effectLst/>
                            <a:latin typeface="Cambria Math" panose="02040503050406030204" pitchFamily="18" charset="0"/>
                            <a:ea typeface="+mn-ea"/>
                            <a:cs typeface="+mn-cs"/>
                          </a:rPr>
                          <m:t>(</m:t>
                        </m:r>
                        <m:sSub>
                          <m:sSubPr>
                            <m:ctrlPr>
                              <a:rPr kumimoji="1" lang="en-US" altLang="zh-Hans" sz="1200" b="1" i="1" kern="1200" dirty="0" smtClean="0">
                                <a:solidFill>
                                  <a:schemeClr val="tx1"/>
                                </a:solidFill>
                                <a:effectLst/>
                                <a:latin typeface="Cambria Math" panose="02040503050406030204" pitchFamily="18" charset="0"/>
                                <a:ea typeface="+mn-ea"/>
                                <a:cs typeface="+mn-cs"/>
                              </a:rPr>
                            </m:ctrlPr>
                          </m:sSubPr>
                          <m:e>
                            <m:r>
                              <a:rPr kumimoji="1" lang="en-US" altLang="zh-Hans" sz="1200" b="1" i="1" kern="1200" dirty="0" smtClean="0">
                                <a:solidFill>
                                  <a:schemeClr val="tx1"/>
                                </a:solidFill>
                                <a:effectLst/>
                                <a:latin typeface="Cambria Math" panose="02040503050406030204" pitchFamily="18" charset="0"/>
                                <a:ea typeface="+mn-ea"/>
                                <a:cs typeface="+mn-cs"/>
                              </a:rPr>
                              <m:t>𝒔</m:t>
                            </m:r>
                          </m:e>
                          <m:sub>
                            <m:r>
                              <a:rPr kumimoji="1" lang="en-US" altLang="zh-Hans" sz="1200" b="1" i="1" kern="1200" dirty="0" smtClean="0">
                                <a:solidFill>
                                  <a:schemeClr val="tx1"/>
                                </a:solidFill>
                                <a:effectLst/>
                                <a:latin typeface="Cambria Math" panose="02040503050406030204" pitchFamily="18" charset="0"/>
                                <a:ea typeface="+mn-ea"/>
                                <a:cs typeface="+mn-cs"/>
                              </a:rPr>
                              <m:t>𝒊</m:t>
                            </m:r>
                          </m:sub>
                        </m:sSub>
                        <m:r>
                          <a:rPr kumimoji="1" lang="en-US" altLang="zh-Hans" sz="1200" b="1" i="1" kern="1200" dirty="0" smtClean="0">
                            <a:solidFill>
                              <a:schemeClr val="tx1"/>
                            </a:solidFill>
                            <a:effectLst/>
                            <a:latin typeface="Cambria Math" panose="02040503050406030204" pitchFamily="18" charset="0"/>
                            <a:ea typeface="+mn-ea"/>
                            <a:cs typeface="+mn-cs"/>
                          </a:rPr>
                          <m:t>|</m:t>
                        </m:r>
                        <m:sSub>
                          <m:sSubPr>
                            <m:ctrlPr>
                              <a:rPr kumimoji="1" lang="en-US" altLang="zh-Hans" sz="1200" b="1" i="1" kern="1200" dirty="0" smtClean="0">
                                <a:solidFill>
                                  <a:schemeClr val="tx1"/>
                                </a:solidFill>
                                <a:effectLst/>
                                <a:latin typeface="Cambria Math" panose="02040503050406030204" pitchFamily="18" charset="0"/>
                                <a:ea typeface="+mn-ea"/>
                                <a:cs typeface="+mn-cs"/>
                              </a:rPr>
                            </m:ctrlPr>
                          </m:sSubPr>
                          <m:e>
                            <m:r>
                              <a:rPr kumimoji="1" lang="en-US" altLang="zh-Hans" sz="1200" b="1" i="1" kern="1200" dirty="0" smtClean="0">
                                <a:solidFill>
                                  <a:schemeClr val="tx1"/>
                                </a:solidFill>
                                <a:effectLst/>
                                <a:latin typeface="Cambria Math" panose="02040503050406030204" pitchFamily="18" charset="0"/>
                                <a:ea typeface="+mn-ea"/>
                                <a:cs typeface="+mn-cs"/>
                              </a:rPr>
                              <m:t>𝒍</m:t>
                            </m:r>
                          </m:e>
                          <m:sub>
                            <m:r>
                              <a:rPr kumimoji="1" lang="en-US" altLang="zh-Hans" sz="1200" b="1" i="1" kern="1200" dirty="0" smtClean="0">
                                <a:solidFill>
                                  <a:schemeClr val="tx1"/>
                                </a:solidFill>
                                <a:effectLst/>
                                <a:latin typeface="Cambria Math" panose="02040503050406030204" pitchFamily="18" charset="0"/>
                                <a:ea typeface="+mn-ea"/>
                                <a:cs typeface="+mn-cs"/>
                              </a:rPr>
                              <m:t>𝒊</m:t>
                            </m:r>
                          </m:sub>
                        </m:sSub>
                        <m:r>
                          <a:rPr kumimoji="1" lang="en-US" altLang="zh-Hans" sz="1200" b="1" i="1" kern="1200" dirty="0" smtClean="0">
                            <a:solidFill>
                              <a:schemeClr val="tx1"/>
                            </a:solidFill>
                            <a:effectLst/>
                            <a:latin typeface="Cambria Math" panose="02040503050406030204" pitchFamily="18" charset="0"/>
                            <a:ea typeface="+mn-ea"/>
                            <a:cs typeface="+mn-cs"/>
                          </a:rPr>
                          <m:t>)</m:t>
                        </m:r>
                      </m:e>
                    </m:nary>
                  </m:oMath>
                </a14:m>
                <a:endParaRPr kumimoji="1" lang="en-US" altLang="zh-CN" dirty="0"/>
              </a:p>
              <a:p>
                <a:r>
                  <a:rPr kumimoji="1" lang="zh-Hans" altLang="en-US" dirty="0"/>
                  <a:t>取对数就可以表示为</a:t>
                </a:r>
                <a:r>
                  <a:rPr kumimoji="1" lang="en-US" altLang="zh-Hans" dirty="0"/>
                  <a:t>CRF</a:t>
                </a:r>
                <a:r>
                  <a:rPr kumimoji="1" lang="zh-Hans" altLang="en-US" dirty="0"/>
                  <a:t>中的</a:t>
                </a:r>
                <a:r>
                  <a:rPr kumimoji="1" lang="en-US" altLang="zh-Hans" dirty="0"/>
                  <a:t>score</a:t>
                </a:r>
                <a:r>
                  <a:rPr kumimoji="1" lang="zh-Hans" altLang="en-US" dirty="0"/>
                  <a:t>的形式</a:t>
                </a:r>
                <a:endParaRPr kumimoji="1" lang="zh-CN" altLang="en-US" dirty="0"/>
              </a:p>
            </p:txBody>
          </p:sp>
        </mc:Choice>
        <mc:Fallback xmlns="">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随机场是由若干个位置组成的整体，当给每一个位置中按照某种分布随机赋予一个值之后，其全体就叫做随机场。</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马尔科夫随机场是随机场的特例，它假设随机场中某一个位置的赋值仅仅与和它相邻的位置的赋值有关，和与其不相邻的位置的赋值无关。</a:t>
                </a:r>
                <a:endParaRPr lang="en-US" altLang="zh-CN" sz="1200" b="1" i="0" kern="1200" dirty="0">
                  <a:solidFill>
                    <a:schemeClr val="tx1"/>
                  </a:solidFill>
                  <a:effectLst/>
                  <a:latin typeface="+mn-lt"/>
                  <a:ea typeface="+mn-ea"/>
                  <a:cs typeface="+mn-cs"/>
                </a:endParaRPr>
              </a:p>
              <a:p>
                <a:r>
                  <a:rPr kumimoji="1" lang="zh-Hans" altLang="en-US" sz="1200" b="1" i="0" kern="1200" dirty="0">
                    <a:solidFill>
                      <a:schemeClr val="tx1"/>
                    </a:solidFill>
                    <a:effectLst/>
                    <a:latin typeface="+mn-lt"/>
                    <a:ea typeface="+mn-ea"/>
                    <a:cs typeface="+mn-cs"/>
                  </a:rPr>
                  <a:t>我理解的这里的条件性</a:t>
                </a:r>
                <a:r>
                  <a:rPr kumimoji="1" lang="en-US" altLang="zh-Hans" sz="1200" b="1" i="0" kern="1200" dirty="0">
                    <a:solidFill>
                      <a:schemeClr val="tx1"/>
                    </a:solidFill>
                    <a:effectLst/>
                    <a:latin typeface="+mn-lt"/>
                    <a:ea typeface="+mn-ea"/>
                    <a:cs typeface="+mn-cs"/>
                  </a:rPr>
                  <a:t>,</a:t>
                </a:r>
                <a:r>
                  <a:rPr kumimoji="1" lang="zh-Hans" altLang="en-US" sz="1200" b="1" i="0" kern="1200" dirty="0">
                    <a:solidFill>
                      <a:schemeClr val="tx1"/>
                    </a:solidFill>
                    <a:effectLst/>
                    <a:latin typeface="+mn-lt"/>
                    <a:ea typeface="+mn-ea"/>
                    <a:cs typeface="+mn-cs"/>
                  </a:rPr>
                  <a:t>是假设</a:t>
                </a:r>
                <a:r>
                  <a:rPr kumimoji="1" lang="en-US" altLang="zh-Hans" sz="1200" b="1" i="0" kern="1200" dirty="0" err="1">
                    <a:solidFill>
                      <a:schemeClr val="tx1"/>
                    </a:solidFill>
                    <a:effectLst/>
                    <a:latin typeface="+mn-lt"/>
                    <a:ea typeface="+mn-ea"/>
                    <a:cs typeface="+mn-cs"/>
                  </a:rPr>
                  <a:t>y|x</a:t>
                </a:r>
                <a:r>
                  <a:rPr kumimoji="1" lang="zh-Hans" altLang="en-US" sz="1200" b="1" i="0" kern="1200" dirty="0">
                    <a:solidFill>
                      <a:schemeClr val="tx1"/>
                    </a:solidFill>
                    <a:effectLst/>
                    <a:latin typeface="+mn-lt"/>
                    <a:ea typeface="+mn-ea"/>
                    <a:cs typeface="+mn-cs"/>
                  </a:rPr>
                  <a:t>的条件概率是有条件的。</a:t>
                </a:r>
                <a:endParaRPr kumimoji="1" lang="en-US" altLang="zh-Hans" sz="1200" b="1" i="0" kern="1200" dirty="0">
                  <a:solidFill>
                    <a:schemeClr val="tx1"/>
                  </a:solidFill>
                  <a:effectLst/>
                  <a:latin typeface="+mn-lt"/>
                  <a:ea typeface="+mn-ea"/>
                  <a:cs typeface="+mn-cs"/>
                </a:endParaRPr>
              </a:p>
              <a:p>
                <a:endParaRPr kumimoji="1" lang="en-US" altLang="zh-CN" sz="1200" b="1" i="0" kern="1200" dirty="0">
                  <a:solidFill>
                    <a:schemeClr val="tx1"/>
                  </a:solidFill>
                  <a:effectLst/>
                  <a:latin typeface="+mn-lt"/>
                  <a:ea typeface="+mn-ea"/>
                  <a:cs typeface="+mn-cs"/>
                </a:endParaRPr>
              </a:p>
              <a:p>
                <a:r>
                  <a:rPr kumimoji="1" lang="en-US" altLang="zh-Hans" sz="1200" b="1" i="0" kern="1200" dirty="0">
                    <a:solidFill>
                      <a:schemeClr val="tx1"/>
                    </a:solidFill>
                    <a:effectLst/>
                    <a:latin typeface="+mn-lt"/>
                    <a:ea typeface="+mn-ea"/>
                    <a:cs typeface="+mn-cs"/>
                  </a:rPr>
                  <a:t>HMM</a:t>
                </a:r>
                <a:r>
                  <a:rPr kumimoji="1" lang="zh-Hans" altLang="en-US" sz="1200" b="1" i="0" kern="1200" dirty="0">
                    <a:solidFill>
                      <a:schemeClr val="tx1"/>
                    </a:solidFill>
                    <a:effectLst/>
                    <a:latin typeface="+mn-lt"/>
                    <a:ea typeface="+mn-ea"/>
                    <a:cs typeface="+mn-cs"/>
                  </a:rPr>
                  <a:t>模型的概率</a:t>
                </a:r>
                <a:r>
                  <a:rPr kumimoji="1" lang="en-US" altLang="zh-Hans" sz="1200" b="1" i="0" kern="1200" dirty="0">
                    <a:solidFill>
                      <a:schemeClr val="tx1"/>
                    </a:solidFill>
                    <a:effectLst/>
                    <a:latin typeface="+mn-lt"/>
                    <a:ea typeface="+mn-ea"/>
                    <a:cs typeface="+mn-cs"/>
                  </a:rPr>
                  <a:t>p(</a:t>
                </a:r>
                <a:r>
                  <a:rPr kumimoji="1" lang="en-US" altLang="zh-Hans" sz="1200" b="1" i="0" kern="1200" dirty="0" err="1">
                    <a:solidFill>
                      <a:schemeClr val="tx1"/>
                    </a:solidFill>
                    <a:effectLst/>
                    <a:latin typeface="+mn-lt"/>
                    <a:ea typeface="+mn-ea"/>
                    <a:cs typeface="+mn-cs"/>
                  </a:rPr>
                  <a:t>l,s</a:t>
                </a:r>
                <a:r>
                  <a:rPr kumimoji="1" lang="en-US" altLang="zh-Hans" sz="1200" b="1" i="0" kern="1200" dirty="0">
                    <a:solidFill>
                      <a:schemeClr val="tx1"/>
                    </a:solidFill>
                    <a:effectLst/>
                    <a:latin typeface="+mn-lt"/>
                    <a:ea typeface="+mn-ea"/>
                    <a:cs typeface="+mn-cs"/>
                  </a:rPr>
                  <a:t>)=p(</a:t>
                </a:r>
                <a:r>
                  <a:rPr kumimoji="1" lang="en-US" altLang="zh-Hans" sz="1200" b="1" i="0" kern="1200">
                    <a:solidFill>
                      <a:schemeClr val="tx1"/>
                    </a:solidFill>
                    <a:effectLst/>
                    <a:latin typeface="Cambria Math" panose="02040503050406030204" pitchFamily="18" charset="0"/>
                    <a:ea typeface="+mn-ea"/>
                    <a:cs typeface="+mn-cs"/>
                  </a:rPr>
                  <a:t>𝒍_𝟏</a:t>
                </a:r>
                <a:r>
                  <a:rPr kumimoji="1" lang="en-US" altLang="zh-Hans" sz="1200" b="1" i="0" kern="1200" dirty="0">
                    <a:solidFill>
                      <a:schemeClr val="tx1"/>
                    </a:solidFill>
                    <a:effectLst/>
                    <a:latin typeface="+mn-lt"/>
                    <a:ea typeface="+mn-ea"/>
                    <a:cs typeface="+mn-cs"/>
                  </a:rPr>
                  <a:t>)</a:t>
                </a:r>
                <a:r>
                  <a:rPr kumimoji="1" lang="en-US" altLang="zh-Hans" sz="1200" b="1" i="0" kern="1200" dirty="0">
                    <a:solidFill>
                      <a:schemeClr val="tx1"/>
                    </a:solidFill>
                    <a:effectLst/>
                    <a:latin typeface="Cambria Math" panose="02040503050406030204" pitchFamily="18" charset="0"/>
                    <a:ea typeface="+mn-ea"/>
                    <a:cs typeface="+mn-cs"/>
                  </a:rPr>
                  <a:t>∏8_𝒊▒〖𝒑(𝒍_𝟏│𝒍_(𝒊−𝟏) )𝒑(𝒔_𝒊 |𝒍_𝒊)〗</a:t>
                </a:r>
                <a:endParaRPr kumimoji="1" lang="en-US" altLang="zh-CN" dirty="0"/>
              </a:p>
              <a:p>
                <a:r>
                  <a:rPr kumimoji="1" lang="zh-Hans" altLang="en-US" dirty="0"/>
                  <a:t>取对数就可以表示为</a:t>
                </a:r>
                <a:r>
                  <a:rPr kumimoji="1" lang="en-US" altLang="zh-Hans" dirty="0"/>
                  <a:t>CRF</a:t>
                </a:r>
                <a:r>
                  <a:rPr kumimoji="1" lang="zh-Hans" altLang="en-US" dirty="0"/>
                  <a:t>中的</a:t>
                </a:r>
                <a:r>
                  <a:rPr kumimoji="1" lang="en-US" altLang="zh-Hans" dirty="0"/>
                  <a:t>score</a:t>
                </a:r>
                <a:r>
                  <a:rPr kumimoji="1" lang="zh-Hans" altLang="en-US" dirty="0"/>
                  <a:t>的形式</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391D72AE-FB15-1742-B4D2-1E61270A7503}" type="slidenum">
              <a:rPr kumimoji="1" lang="zh-CN" altLang="en-US" smtClean="0"/>
              <a:t>14</a:t>
            </a:fld>
            <a:endParaRPr kumimoji="1" lang="zh-CN" altLang="en-US"/>
          </a:p>
        </p:txBody>
      </p:sp>
    </p:spTree>
    <p:extLst>
      <p:ext uri="{BB962C8B-B14F-4D97-AF65-F5344CB8AC3E}">
        <p14:creationId xmlns:p14="http://schemas.microsoft.com/office/powerpoint/2010/main" val="1335405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自动提取特征</a:t>
            </a:r>
            <a:endParaRPr lang="en-US" altLang="zh-CN" dirty="0" smtClean="0"/>
          </a:p>
          <a:p>
            <a:pPr marL="228600" indent="-228600">
              <a:buAutoNum type="arabicPeriod"/>
            </a:pPr>
            <a:r>
              <a:rPr lang="zh-CN" altLang="en-US" dirty="0" smtClean="0"/>
              <a:t>非线性</a:t>
            </a:r>
            <a:endParaRPr lang="en-US" altLang="zh-CN" dirty="0" smtClean="0"/>
          </a:p>
          <a:p>
            <a:pPr marL="228600" indent="-228600">
              <a:buAutoNum type="arabicPeriod"/>
            </a:pPr>
            <a:r>
              <a:rPr lang="zh-CN" altLang="en-US" dirty="0" smtClean="0"/>
              <a:t>端到端</a:t>
            </a:r>
            <a:endParaRPr lang="zh-CN" altLang="en-US" dirty="0"/>
          </a:p>
        </p:txBody>
      </p:sp>
      <p:sp>
        <p:nvSpPr>
          <p:cNvPr id="4" name="灯片编号占位符 3"/>
          <p:cNvSpPr>
            <a:spLocks noGrp="1"/>
          </p:cNvSpPr>
          <p:nvPr>
            <p:ph type="sldNum" sz="quarter" idx="10"/>
          </p:nvPr>
        </p:nvSpPr>
        <p:spPr/>
        <p:txBody>
          <a:bodyPr/>
          <a:lstStyle/>
          <a:p>
            <a:fld id="{391D72AE-FB15-1742-B4D2-1E61270A7503}" type="slidenum">
              <a:rPr kumimoji="1" lang="zh-CN" altLang="en-US" smtClean="0"/>
              <a:t>15</a:t>
            </a:fld>
            <a:endParaRPr kumimoji="1" lang="zh-CN" altLang="en-US"/>
          </a:p>
        </p:txBody>
      </p:sp>
    </p:spTree>
    <p:extLst>
      <p:ext uri="{BB962C8B-B14F-4D97-AF65-F5344CB8AC3E}">
        <p14:creationId xmlns:p14="http://schemas.microsoft.com/office/powerpoint/2010/main" val="49000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a</a:t>
            </a:r>
            <a:r>
              <a:rPr kumimoji="1" lang="zh-Hans" altLang="en-US" dirty="0"/>
              <a:t>是标准的的</a:t>
            </a:r>
            <a:r>
              <a:rPr kumimoji="1" lang="en-US" altLang="zh-Hans" dirty="0"/>
              <a:t>3</a:t>
            </a:r>
            <a:r>
              <a:rPr kumimoji="1" lang="zh-Hans" altLang="en-US" dirty="0"/>
              <a:t>✖️</a:t>
            </a:r>
            <a:r>
              <a:rPr kumimoji="1" lang="en-US" altLang="zh-Hans" dirty="0"/>
              <a:t>3</a:t>
            </a:r>
            <a:r>
              <a:rPr kumimoji="1" lang="zh-Hans" altLang="en-US" dirty="0"/>
              <a:t>卷积</a:t>
            </a:r>
            <a:endParaRPr kumimoji="1" lang="en-US" altLang="zh-Hans" dirty="0"/>
          </a:p>
          <a:p>
            <a:r>
              <a:rPr kumimoji="1" lang="en-US" altLang="zh-Hans" dirty="0"/>
              <a:t>b</a:t>
            </a:r>
            <a:r>
              <a:rPr kumimoji="1" lang="zh-Hans" altLang="en-US" dirty="0"/>
              <a:t>是空洞为</a:t>
            </a:r>
            <a:r>
              <a:rPr kumimoji="1" lang="en-US" altLang="zh-Hans" dirty="0"/>
              <a:t>2</a:t>
            </a:r>
            <a:r>
              <a:rPr kumimoji="1" lang="zh-Hans" altLang="en-US" dirty="0"/>
              <a:t>的</a:t>
            </a:r>
            <a:r>
              <a:rPr kumimoji="1" lang="en-US" altLang="zh-Hans" dirty="0"/>
              <a:t>3</a:t>
            </a:r>
            <a:r>
              <a:rPr kumimoji="1" lang="zh-Hans" altLang="en-US" dirty="0"/>
              <a:t>✖️</a:t>
            </a:r>
            <a:r>
              <a:rPr kumimoji="1" lang="en-US" altLang="zh-Hans" dirty="0"/>
              <a:t>3</a:t>
            </a:r>
            <a:r>
              <a:rPr kumimoji="1" lang="zh-Hans" altLang="en-US" dirty="0"/>
              <a:t>卷积，看上去是有</a:t>
            </a:r>
            <a:r>
              <a:rPr kumimoji="1" lang="en-US" altLang="zh-Hans" dirty="0"/>
              <a:t>7</a:t>
            </a:r>
            <a:r>
              <a:rPr kumimoji="1" lang="zh-Hans" altLang="en-US" dirty="0"/>
              <a:t>✖️</a:t>
            </a:r>
            <a:r>
              <a:rPr kumimoji="1" lang="en-US" altLang="zh-Hans" dirty="0"/>
              <a:t>7</a:t>
            </a:r>
            <a:r>
              <a:rPr kumimoji="1" lang="zh-Hans" altLang="en-US" dirty="0"/>
              <a:t>，实际上除了红点意外都为</a:t>
            </a:r>
            <a:r>
              <a:rPr kumimoji="1" lang="en-US" altLang="zh-Hans" dirty="0"/>
              <a:t>0</a:t>
            </a:r>
          </a:p>
          <a:p>
            <a:r>
              <a:rPr kumimoji="1" lang="en-US" altLang="zh-Hans" dirty="0"/>
              <a:t>c</a:t>
            </a:r>
            <a:r>
              <a:rPr kumimoji="1" lang="zh-Hans" altLang="en-US" dirty="0"/>
              <a:t>是空洞为</a:t>
            </a:r>
            <a:r>
              <a:rPr kumimoji="1" lang="en-US" altLang="zh-Hans" dirty="0"/>
              <a:t>4</a:t>
            </a:r>
            <a:r>
              <a:rPr kumimoji="1" lang="zh-Hans" altLang="en-US" dirty="0"/>
              <a:t>的</a:t>
            </a:r>
            <a:r>
              <a:rPr kumimoji="1" lang="en-US" altLang="zh-Hans" dirty="0"/>
              <a:t>3</a:t>
            </a:r>
            <a:r>
              <a:rPr kumimoji="1" lang="zh-Hans" altLang="en-US" dirty="0"/>
              <a:t>✖️</a:t>
            </a:r>
            <a:r>
              <a:rPr kumimoji="1" lang="en-US" altLang="zh-Hans" dirty="0"/>
              <a:t>3</a:t>
            </a:r>
            <a:r>
              <a:rPr kumimoji="1" lang="zh-Hans" altLang="en-US" dirty="0"/>
              <a:t>卷积</a:t>
            </a:r>
            <a:r>
              <a:rPr kumimoji="1" lang="en-US" altLang="zh-Hans" dirty="0"/>
              <a:t>,</a:t>
            </a:r>
            <a:r>
              <a:rPr kumimoji="1" lang="zh-Hans" altLang="en-US" dirty="0"/>
              <a:t>感受野就更大了</a:t>
            </a:r>
            <a:r>
              <a:rPr kumimoji="1" lang="en-US" altLang="zh-Hans" dirty="0"/>
              <a:t>.</a:t>
            </a:r>
            <a:r>
              <a:rPr kumimoji="1" lang="zh-Hans" altLang="en-US" dirty="0"/>
              <a:t>（这里空洞值算的是两个红点的距离）</a:t>
            </a:r>
            <a:endParaRPr kumimoji="1" lang="en-US" altLang="zh-Hans" dirty="0"/>
          </a:p>
          <a:p>
            <a:r>
              <a:rPr kumimoji="1" lang="en-US" altLang="zh-Hans" dirty="0"/>
              <a:t>IDCNN</a:t>
            </a:r>
            <a:r>
              <a:rPr kumimoji="1" lang="zh-Hans" altLang="en-US" dirty="0"/>
              <a:t>是在什么情况下产生的</a:t>
            </a:r>
            <a:r>
              <a:rPr kumimoji="1" lang="en-US" altLang="zh-Hans" dirty="0"/>
              <a:t>,FCN</a:t>
            </a:r>
            <a:r>
              <a:rPr kumimoji="1" lang="zh-Hans" altLang="en-US" dirty="0"/>
              <a:t>做语义分割时需要通过</a:t>
            </a:r>
            <a:r>
              <a:rPr kumimoji="1" lang="en-US" altLang="zh-Hans" dirty="0"/>
              <a:t>pooling</a:t>
            </a:r>
            <a:r>
              <a:rPr kumimoji="1" lang="zh-Hans" altLang="en-US" dirty="0"/>
              <a:t>减小图像尺寸来增大感受野，然后通过</a:t>
            </a:r>
            <a:r>
              <a:rPr kumimoji="1" lang="en-US" altLang="zh-Hans" dirty="0" err="1"/>
              <a:t>upsampling</a:t>
            </a:r>
            <a:r>
              <a:rPr kumimoji="1" lang="zh-Hans" altLang="en-US" dirty="0"/>
              <a:t>回到图像尺寸</a:t>
            </a:r>
            <a:r>
              <a:rPr kumimoji="1" lang="en-US" altLang="zh-Hans" dirty="0"/>
              <a:t>,</a:t>
            </a:r>
            <a:r>
              <a:rPr kumimoji="1" lang="zh-Hans" altLang="en-US" dirty="0"/>
              <a:t>所以在这个过程中信息损失比较大，那么有没有方法不通过</a:t>
            </a:r>
            <a:r>
              <a:rPr kumimoji="1" lang="en-US" altLang="zh-Hans" dirty="0"/>
              <a:t>pooling</a:t>
            </a:r>
            <a:r>
              <a:rPr kumimoji="1" lang="zh-Hans" altLang="en-US" dirty="0"/>
              <a:t>仍能获得较大的感受野？所以提出了空洞卷积网络</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16</a:t>
            </a:fld>
            <a:endParaRPr kumimoji="1" lang="zh-CN" altLang="en-US"/>
          </a:p>
        </p:txBody>
      </p:sp>
    </p:spTree>
    <p:extLst>
      <p:ext uri="{BB962C8B-B14F-4D97-AF65-F5344CB8AC3E}">
        <p14:creationId xmlns:p14="http://schemas.microsoft.com/office/powerpoint/2010/main" val="176884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2</a:t>
            </a:r>
            <a:r>
              <a:rPr kumimoji="1" lang="zh-Hans" altLang="en-US" dirty="0"/>
              <a:t>里放弃了位置指示</a:t>
            </a:r>
            <a:r>
              <a:rPr kumimoji="1" lang="en-US" altLang="zh-Hans" dirty="0"/>
              <a:t>B-,I-</a:t>
            </a:r>
          </a:p>
          <a:p>
            <a:r>
              <a:rPr kumimoji="1" lang="zh-Hans" altLang="en-US" dirty="0"/>
              <a:t>问题就是不能学到词层面与输出</a:t>
            </a:r>
            <a:r>
              <a:rPr kumimoji="1" lang="en-US" altLang="zh-Hans" dirty="0"/>
              <a:t>tag</a:t>
            </a:r>
            <a:r>
              <a:rPr kumimoji="1" lang="zh-Hans" altLang="en-US" dirty="0"/>
              <a:t>的一致性</a:t>
            </a:r>
            <a:endParaRPr kumimoji="1" lang="en-US" altLang="zh-Hans" dirty="0"/>
          </a:p>
          <a:p>
            <a:r>
              <a:rPr kumimoji="1" lang="zh-Hans" altLang="en-US" dirty="0"/>
              <a:t>为此作者做的创新是在解码器上的转移矩阵做了约束</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18</a:t>
            </a:fld>
            <a:endParaRPr kumimoji="1" lang="zh-CN" altLang="en-US"/>
          </a:p>
        </p:txBody>
      </p:sp>
    </p:spTree>
    <p:extLst>
      <p:ext uri="{BB962C8B-B14F-4D97-AF65-F5344CB8AC3E}">
        <p14:creationId xmlns:p14="http://schemas.microsoft.com/office/powerpoint/2010/main" val="147727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b)</a:t>
            </a:r>
            <a:r>
              <a:rPr kumimoji="1" lang="zh-Hans" altLang="en-US" dirty="0"/>
              <a:t>跨领域迁移：两种领域能相互映射</a:t>
            </a:r>
            <a:endParaRPr kumimoji="1" lang="en-US" altLang="zh-Hans" dirty="0"/>
          </a:p>
          <a:p>
            <a:r>
              <a:rPr kumimoji="1" lang="en-US" altLang="zh-Hans" dirty="0"/>
              <a:t>c)</a:t>
            </a:r>
            <a:r>
              <a:rPr kumimoji="1" lang="zh-Hans" altLang="en-US" dirty="0"/>
              <a:t>跨应用以及跨领域的不相关标签集</a:t>
            </a:r>
            <a:endParaRPr kumimoji="1" lang="en-US" altLang="zh-Hans" dirty="0"/>
          </a:p>
          <a:p>
            <a:r>
              <a:rPr kumimoji="1" lang="en-US" altLang="zh-Hans" dirty="0"/>
              <a:t>d)</a:t>
            </a:r>
            <a:r>
              <a:rPr kumimoji="1" lang="zh-Hans" altLang="en-US" dirty="0"/>
              <a:t>跨语言：但要求都是英文表示</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21</a:t>
            </a:fld>
            <a:endParaRPr kumimoji="1" lang="zh-CN" altLang="en-US"/>
          </a:p>
        </p:txBody>
      </p:sp>
    </p:spTree>
    <p:extLst>
      <p:ext uri="{BB962C8B-B14F-4D97-AF65-F5344CB8AC3E}">
        <p14:creationId xmlns:p14="http://schemas.microsoft.com/office/powerpoint/2010/main" val="255913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23</a:t>
            </a:fld>
            <a:endParaRPr kumimoji="1" lang="zh-CN" altLang="en-US"/>
          </a:p>
        </p:txBody>
      </p:sp>
    </p:spTree>
    <p:extLst>
      <p:ext uri="{BB962C8B-B14F-4D97-AF65-F5344CB8AC3E}">
        <p14:creationId xmlns:p14="http://schemas.microsoft.com/office/powerpoint/2010/main" val="250010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在字符级别上建立</a:t>
            </a:r>
            <a:r>
              <a:rPr kumimoji="1" lang="en-US" altLang="zh-Hans" dirty="0"/>
              <a:t>LM</a:t>
            </a:r>
            <a:r>
              <a:rPr kumimoji="1" lang="zh-Hans" altLang="en-US" dirty="0"/>
              <a:t>模型，</a:t>
            </a:r>
            <a:endParaRPr kumimoji="1" lang="en-US" altLang="zh-Hans" dirty="0"/>
          </a:p>
          <a:p>
            <a:r>
              <a:rPr kumimoji="1" lang="zh-Hans" altLang="en-US" dirty="0"/>
              <a:t>不仅可以像前面一样具有学习到语义和句法的能力</a:t>
            </a:r>
            <a:r>
              <a:rPr kumimoji="1" lang="en-US" altLang="zh-Hans" dirty="0"/>
              <a:t>,</a:t>
            </a:r>
            <a:r>
              <a:rPr kumimoji="1" lang="zh-Hans" altLang="en-US" dirty="0"/>
              <a:t>还能对同一个单词实现一词多以的</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24</a:t>
            </a:fld>
            <a:endParaRPr kumimoji="1" lang="zh-CN" altLang="en-US"/>
          </a:p>
        </p:txBody>
      </p:sp>
    </p:spTree>
    <p:extLst>
      <p:ext uri="{BB962C8B-B14F-4D97-AF65-F5344CB8AC3E}">
        <p14:creationId xmlns:p14="http://schemas.microsoft.com/office/powerpoint/2010/main" val="28983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NER</a:t>
            </a:r>
            <a:r>
              <a:rPr kumimoji="1" lang="zh-Hans" altLang="en-US" dirty="0"/>
              <a:t>本质上是序列化的多分类问题</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4</a:t>
            </a:fld>
            <a:endParaRPr kumimoji="1" lang="zh-CN" altLang="en-US"/>
          </a:p>
        </p:txBody>
      </p:sp>
    </p:spTree>
    <p:extLst>
      <p:ext uri="{BB962C8B-B14F-4D97-AF65-F5344CB8AC3E}">
        <p14:creationId xmlns:p14="http://schemas.microsoft.com/office/powerpoint/2010/main" val="35432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sz="1200" b="0" i="0" kern="1200" dirty="0">
                <a:solidFill>
                  <a:schemeClr val="tx1"/>
                </a:solidFill>
                <a:effectLst/>
                <a:latin typeface="+mn-lt"/>
                <a:ea typeface="+mn-ea"/>
                <a:cs typeface="+mn-cs"/>
              </a:rPr>
              <a:t>最初的</a:t>
            </a:r>
            <a:r>
              <a:rPr lang="en-US" altLang="zh-Hans" sz="1200" b="0" i="0" kern="1200" dirty="0">
                <a:solidFill>
                  <a:schemeClr val="tx1"/>
                </a:solidFill>
                <a:effectLst/>
                <a:latin typeface="+mn-lt"/>
                <a:ea typeface="+mn-ea"/>
                <a:cs typeface="+mn-cs"/>
              </a:rPr>
              <a:t>NER</a:t>
            </a:r>
            <a:r>
              <a:rPr lang="zh-Hans" altLang="en-US" sz="1200" b="0" i="0" kern="1200" dirty="0">
                <a:solidFill>
                  <a:schemeClr val="tx1"/>
                </a:solidFill>
                <a:effectLst/>
                <a:latin typeface="+mn-lt"/>
                <a:ea typeface="+mn-ea"/>
                <a:cs typeface="+mn-cs"/>
              </a:rPr>
              <a:t>只包括识别</a:t>
            </a:r>
            <a:r>
              <a:rPr lang="zh-CN" altLang="en-US" sz="1200" b="0" i="0" kern="1200" dirty="0">
                <a:solidFill>
                  <a:schemeClr val="tx1"/>
                </a:solidFill>
                <a:effectLst/>
                <a:latin typeface="+mn-lt"/>
                <a:ea typeface="+mn-ea"/>
                <a:cs typeface="+mn-cs"/>
              </a:rPr>
              <a:t>人名、地名、机构名、时间、专有名词等</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5</a:t>
            </a:fld>
            <a:endParaRPr kumimoji="1" lang="zh-CN" altLang="en-US"/>
          </a:p>
        </p:txBody>
      </p:sp>
    </p:spTree>
    <p:extLst>
      <p:ext uri="{BB962C8B-B14F-4D97-AF65-F5344CB8AC3E}">
        <p14:creationId xmlns:p14="http://schemas.microsoft.com/office/powerpoint/2010/main" val="410843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8</a:t>
            </a:fld>
            <a:endParaRPr kumimoji="1" lang="zh-CN" altLang="en-US"/>
          </a:p>
        </p:txBody>
      </p:sp>
    </p:spTree>
    <p:extLst>
      <p:ext uri="{BB962C8B-B14F-4D97-AF65-F5344CB8AC3E}">
        <p14:creationId xmlns:p14="http://schemas.microsoft.com/office/powerpoint/2010/main" val="199089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基于规则和词典方法：</a:t>
            </a:r>
            <a:r>
              <a:rPr lang="zh-CN" altLang="en-US" dirty="0"/>
              <a:t>缺点是依赖词典的完备性</a:t>
            </a:r>
            <a:r>
              <a:rPr lang="en-US" altLang="zh-CN" dirty="0"/>
              <a:t>,</a:t>
            </a:r>
            <a:r>
              <a:rPr lang="zh-CN" altLang="en-US" dirty="0"/>
              <a:t>无法抽取词典中未包含的实体指称（即未登录词</a:t>
            </a:r>
            <a:r>
              <a:rPr lang="en-US" altLang="zh-CN" dirty="0"/>
              <a:t>,OOV</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语言模型：也可以称为概率语言模型</a:t>
            </a:r>
            <a:r>
              <a:rPr lang="en-US" altLang="zh-CN" dirty="0"/>
              <a:t>,</a:t>
            </a:r>
            <a:r>
              <a:rPr lang="zh-CN" altLang="en-US" dirty="0"/>
              <a:t>简单的说就是求</a:t>
            </a:r>
            <a:r>
              <a:rPr lang="en-US" altLang="zh-CN" dirty="0"/>
              <a:t>P(Sentence),</a:t>
            </a:r>
            <a:r>
              <a:rPr lang="zh-CN" altLang="en-US" dirty="0"/>
              <a:t>通过分数告诉机器怎么学说话</a:t>
            </a:r>
            <a:r>
              <a:rPr lang="en-US" altLang="zh-CN" dirty="0"/>
              <a:t>,</a:t>
            </a:r>
            <a:r>
              <a:rPr lang="zh-CN" altLang="en-US" dirty="0"/>
              <a:t>用处：输入法、语音识别、机器翻译</a:t>
            </a:r>
            <a:r>
              <a:rPr lang="en-US" altLang="zh-CN" dirty="0"/>
              <a:t>)</a:t>
            </a:r>
          </a:p>
          <a:p>
            <a:r>
              <a:rPr lang="zh-CN" altLang="en-US" dirty="0"/>
              <a:t>目前常用的模型或方法包括隐马尔可夫模型、语言模型、最大熵模型、支持向量机</a:t>
            </a:r>
            <a:r>
              <a:rPr lang="en-US" altLang="zh-CN" dirty="0"/>
              <a:t>(</a:t>
            </a:r>
            <a:r>
              <a:rPr lang="zh-CN" altLang="en-US" dirty="0"/>
              <a:t>分类</a:t>
            </a:r>
            <a:r>
              <a:rPr lang="en-US" altLang="zh-CN" dirty="0"/>
              <a:t>)</a:t>
            </a:r>
            <a:r>
              <a:rPr lang="zh-CN" altLang="en-US" dirty="0"/>
              <a:t>、决策树和条件随机场等。值得一提的是，基于条件随机场的方法是命名实体识别中最成功的方法。</a:t>
            </a:r>
            <a:br>
              <a:rPr lang="zh-CN" altLang="en-US" dirty="0"/>
            </a:b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9</a:t>
            </a:fld>
            <a:endParaRPr kumimoji="1" lang="zh-CN" altLang="en-US"/>
          </a:p>
        </p:txBody>
      </p:sp>
    </p:spTree>
    <p:extLst>
      <p:ext uri="{BB962C8B-B14F-4D97-AF65-F5344CB8AC3E}">
        <p14:creationId xmlns:p14="http://schemas.microsoft.com/office/powerpoint/2010/main" val="328357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smtClean="0"/>
              <a:t>L2</a:t>
            </a:r>
            <a:r>
              <a:rPr kumimoji="1" lang="zh-Hans" altLang="en-US" dirty="0" smtClean="0"/>
              <a:t>和</a:t>
            </a:r>
            <a:r>
              <a:rPr kumimoji="1" lang="en-US" altLang="zh-Hans" dirty="0" smtClean="0"/>
              <a:t>L3</a:t>
            </a:r>
            <a:r>
              <a:rPr kumimoji="1" lang="zh-Hans" altLang="en-US" dirty="0" smtClean="0"/>
              <a:t>对</a:t>
            </a:r>
            <a:r>
              <a:rPr kumimoji="1" lang="en-US" altLang="zh-Hans" dirty="0" err="1" smtClean="0"/>
              <a:t>unlabel</a:t>
            </a:r>
            <a:r>
              <a:rPr kumimoji="1" lang="zh-Hans" altLang="en-US" dirty="0" smtClean="0"/>
              <a:t> </a:t>
            </a:r>
            <a:r>
              <a:rPr kumimoji="1" lang="en-US" altLang="zh-Hans" dirty="0" smtClean="0"/>
              <a:t>data</a:t>
            </a:r>
            <a:r>
              <a:rPr kumimoji="1" lang="zh-Hans" altLang="en-US" dirty="0" smtClean="0"/>
              <a:t>进行预测，得到的</a:t>
            </a:r>
            <a:r>
              <a:rPr kumimoji="1" lang="en-US" altLang="zh-Hans" dirty="0" smtClean="0"/>
              <a:t>h1,h2,</a:t>
            </a:r>
            <a:r>
              <a:rPr kumimoji="1" lang="zh-Hans" altLang="en-US" dirty="0" smtClean="0"/>
              <a:t>如果</a:t>
            </a:r>
            <a:r>
              <a:rPr kumimoji="1" lang="en-US" altLang="zh-Hans" dirty="0" smtClean="0"/>
              <a:t>h1=h2</a:t>
            </a:r>
            <a:r>
              <a:rPr kumimoji="1" lang="zh-Hans" altLang="en-US" dirty="0" smtClean="0"/>
              <a:t>则将该数据加入</a:t>
            </a:r>
            <a:r>
              <a:rPr kumimoji="1" lang="en-US" altLang="zh-Hans" dirty="0" smtClean="0"/>
              <a:t>L1,</a:t>
            </a:r>
            <a:r>
              <a:rPr kumimoji="1" lang="zh-Hans" altLang="en-US" dirty="0" smtClean="0"/>
              <a:t>继续训练。</a:t>
            </a:r>
            <a:endParaRPr kumimoji="1" lang="zh-CN" altLang="en-US" dirty="0"/>
          </a:p>
        </p:txBody>
      </p:sp>
      <p:sp>
        <p:nvSpPr>
          <p:cNvPr id="4" name="灯片编号占位符 3"/>
          <p:cNvSpPr>
            <a:spLocks noGrp="1"/>
          </p:cNvSpPr>
          <p:nvPr>
            <p:ph type="sldNum" sz="quarter" idx="10"/>
          </p:nvPr>
        </p:nvSpPr>
        <p:spPr/>
        <p:txBody>
          <a:bodyPr/>
          <a:lstStyle/>
          <a:p>
            <a:fld id="{391D72AE-FB15-1742-B4D2-1E61270A7503}" type="slidenum">
              <a:rPr kumimoji="1" lang="zh-CN" altLang="en-US" smtClean="0"/>
              <a:t>10</a:t>
            </a:fld>
            <a:endParaRPr kumimoji="1" lang="zh-CN" altLang="en-US"/>
          </a:p>
        </p:txBody>
      </p:sp>
    </p:spTree>
    <p:extLst>
      <p:ext uri="{BB962C8B-B14F-4D97-AF65-F5344CB8AC3E}">
        <p14:creationId xmlns:p14="http://schemas.microsoft.com/office/powerpoint/2010/main" val="186201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优点</a:t>
            </a:r>
            <a:r>
              <a:rPr kumimoji="1" lang="en-US" altLang="zh-Hans" dirty="0"/>
              <a:t>:</a:t>
            </a:r>
            <a:r>
              <a:rPr kumimoji="1" lang="zh-Hans" altLang="en-US" dirty="0"/>
              <a:t>在小数据上可达到很高的准确率和召回率，简单快速</a:t>
            </a:r>
            <a:endParaRPr kumimoji="1" lang="en-US" altLang="zh-Hans" dirty="0"/>
          </a:p>
          <a:p>
            <a:r>
              <a:rPr kumimoji="1" lang="zh-Hans" altLang="en-US" dirty="0"/>
              <a:t>缺点：规则必须手动制定</a:t>
            </a:r>
            <a:r>
              <a:rPr kumimoji="1" lang="en-US" altLang="zh-Hans" dirty="0"/>
              <a:t>,</a:t>
            </a:r>
            <a:r>
              <a:rPr kumimoji="1" lang="zh-Hans" altLang="en-US" dirty="0"/>
              <a:t>面向不同类别货不同语言的文档时通常不能够很好的重新制定规则</a:t>
            </a:r>
            <a:r>
              <a:rPr kumimoji="1" lang="en-US" altLang="zh-Hans" dirty="0"/>
              <a:t>(</a:t>
            </a:r>
            <a:r>
              <a:rPr kumimoji="1" lang="zh-Hans" altLang="en-US" dirty="0"/>
              <a:t>移植性不好</a:t>
            </a:r>
            <a:r>
              <a:rPr kumimoji="1" lang="en-US" altLang="zh-Hans" dirty="0"/>
              <a:t>)</a:t>
            </a:r>
            <a:r>
              <a:rPr kumimoji="1" lang="zh-Hans" altLang="en-US" dirty="0"/>
              <a:t>，代价大，系统建设周期长（需要构建大量的规则集）。</a:t>
            </a:r>
            <a:endParaRPr kumimoji="1" lang="zh-CN" altLang="en-U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11</a:t>
            </a:fld>
            <a:endParaRPr kumimoji="1" lang="zh-CN" altLang="en-US"/>
          </a:p>
        </p:txBody>
      </p:sp>
    </p:spTree>
    <p:extLst>
      <p:ext uri="{BB962C8B-B14F-4D97-AF65-F5344CB8AC3E}">
        <p14:creationId xmlns:p14="http://schemas.microsoft.com/office/powerpoint/2010/main" val="3142519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Hans" altLang="en-US" dirty="0"/>
                  <a:t>目标是求</a:t>
                </a:r>
                <a:r>
                  <a:rPr kumimoji="1" lang="en-US" altLang="zh-Hans" dirty="0"/>
                  <a:t>P(</a:t>
                </a:r>
                <a:r>
                  <a:rPr kumimoji="1" lang="en-US" altLang="zh-Hans" dirty="0" err="1"/>
                  <a:t>y|x</a:t>
                </a:r>
                <a:r>
                  <a:rPr kumimoji="1" lang="en-US" altLang="zh-Hans" dirty="0"/>
                  <a:t>),</a:t>
                </a:r>
                <a14:m>
                  <m:oMath xmlns:m="http://schemas.openxmlformats.org/officeDocument/2006/math">
                    <m:acc>
                      <m:accPr>
                        <m:chr m:val="̅"/>
                        <m:ctrlPr>
                          <a:rPr kumimoji="1" lang="en-US" altLang="zh-Hans" b="0" i="1" smtClean="0">
                            <a:latin typeface="Cambria Math" panose="02040503050406030204" pitchFamily="18" charset="0"/>
                          </a:rPr>
                        </m:ctrlPr>
                      </m:accPr>
                      <m:e>
                        <m:r>
                          <a:rPr kumimoji="1" lang="en-US" altLang="zh-Hans" b="0" i="1" smtClean="0">
                            <a:latin typeface="Cambria Math" panose="02040503050406030204" pitchFamily="18" charset="0"/>
                          </a:rPr>
                          <m:t>𝑃</m:t>
                        </m:r>
                      </m:e>
                    </m:acc>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𝑥</m:t>
                    </m:r>
                    <m:r>
                      <a:rPr kumimoji="1" lang="en-US" altLang="zh-Hans" b="0" i="1" smtClean="0">
                        <a:latin typeface="Cambria Math" panose="02040503050406030204" pitchFamily="18" charset="0"/>
                      </a:rPr>
                      <m:t>)</m:t>
                    </m:r>
                    <m:r>
                      <a:rPr kumimoji="1" lang="zh-Hans" altLang="en-US" b="0" i="1" smtClean="0">
                        <a:latin typeface="Cambria Math" panose="02040503050406030204" pitchFamily="18" charset="0"/>
                      </a:rPr>
                      <m:t>是经验分布</m:t>
                    </m:r>
                  </m:oMath>
                </a14:m>
                <a:endParaRPr kumimoji="1" lang="en-US" altLang="zh-CN" dirty="0" smtClean="0"/>
              </a:p>
              <a:p>
                <a:endParaRPr kumimoji="1" lang="zh-CN" altLang="en-US" dirty="0"/>
              </a:p>
            </p:txBody>
          </p:sp>
        </mc:Choice>
        <mc:Fallback xmlns="">
          <p:sp>
            <p:nvSpPr>
              <p:cNvPr id="3" name="备注占位符 2"/>
              <p:cNvSpPr>
                <a:spLocks noGrp="1"/>
              </p:cNvSpPr>
              <p:nvPr>
                <p:ph type="body" idx="1"/>
              </p:nvPr>
            </p:nvSpPr>
            <p:spPr/>
            <p:txBody>
              <a:bodyPr/>
              <a:lstStyle/>
              <a:p>
                <a:r>
                  <a:rPr kumimoji="1" lang="zh-Hans" altLang="en-US" dirty="0"/>
                  <a:t>目标是求</a:t>
                </a:r>
                <a:r>
                  <a:rPr kumimoji="1" lang="en-US" altLang="zh-Hans" dirty="0"/>
                  <a:t>P(</a:t>
                </a:r>
                <a:r>
                  <a:rPr kumimoji="1" lang="en-US" altLang="zh-Hans" dirty="0" err="1"/>
                  <a:t>y|x</a:t>
                </a:r>
                <a:r>
                  <a:rPr kumimoji="1" lang="en-US" altLang="zh-Hans" dirty="0"/>
                  <a:t>),</a:t>
                </a:r>
                <a:r>
                  <a:rPr kumimoji="1" lang="en-US" altLang="zh-Hans" b="0" i="0">
                    <a:latin typeface="Cambria Math" panose="02040503050406030204" pitchFamily="18" charset="0"/>
                  </a:rPr>
                  <a:t>𝑃 ̅(𝑥)</a:t>
                </a:r>
                <a:r>
                  <a:rPr kumimoji="1" lang="zh-Hans" altLang="en-US" b="0" i="0">
                    <a:latin typeface="Cambria Math" panose="02040503050406030204" pitchFamily="18" charset="0"/>
                  </a:rPr>
                  <a:t>是经验分布</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391D72AE-FB15-1742-B4D2-1E61270A7503}" type="slidenum">
              <a:rPr kumimoji="1" lang="zh-CN" altLang="en-US" smtClean="0"/>
              <a:t>12</a:t>
            </a:fld>
            <a:endParaRPr kumimoji="1" lang="zh-CN" altLang="en-US"/>
          </a:p>
        </p:txBody>
      </p:sp>
    </p:spTree>
    <p:extLst>
      <p:ext uri="{BB962C8B-B14F-4D97-AF65-F5344CB8AC3E}">
        <p14:creationId xmlns:p14="http://schemas.microsoft.com/office/powerpoint/2010/main" val="344435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隐马尔科夫模型</a:t>
            </a:r>
            <a:r>
              <a:rPr kumimoji="1" lang="en-US" altLang="zh-Hans" dirty="0"/>
              <a:t>3</a:t>
            </a:r>
            <a:r>
              <a:rPr kumimoji="1" lang="zh-Hans" altLang="en-US" dirty="0"/>
              <a:t>个基本问题：</a:t>
            </a:r>
            <a:endParaRPr kumimoji="1" lang="en-US" altLang="zh-Hans" dirty="0"/>
          </a:p>
          <a:p>
            <a:pPr marL="228600" indent="-228600">
              <a:buAutoNum type="arabicPeriod"/>
            </a:pPr>
            <a:r>
              <a:rPr kumimoji="1" lang="zh-Hans" altLang="en-US" dirty="0"/>
              <a:t>概率计算问题（求观测序列</a:t>
            </a:r>
            <a:r>
              <a:rPr kumimoji="1" lang="en-US" altLang="zh-Hans" dirty="0"/>
              <a:t>O</a:t>
            </a:r>
            <a:r>
              <a:rPr kumimoji="1" lang="zh-Hans" altLang="en-US" dirty="0"/>
              <a:t>出现的概率）</a:t>
            </a:r>
            <a:r>
              <a:rPr kumimoji="1" lang="en-US" altLang="zh-Hans" dirty="0"/>
              <a:t>[</a:t>
            </a:r>
            <a:r>
              <a:rPr kumimoji="1" lang="zh-Hans" altLang="en-US" dirty="0"/>
              <a:t>前向后向算法</a:t>
            </a:r>
            <a:r>
              <a:rPr kumimoji="1" lang="en-US" altLang="zh-Hans" dirty="0"/>
              <a:t>]</a:t>
            </a:r>
          </a:p>
          <a:p>
            <a:pPr marL="228600" indent="-228600">
              <a:buAutoNum type="arabicPeriod"/>
            </a:pPr>
            <a:r>
              <a:rPr kumimoji="1" lang="zh-Hans" altLang="en-US" dirty="0"/>
              <a:t>学习问题：已知观测序列，估计模型参数 </a:t>
            </a:r>
            <a:r>
              <a:rPr kumimoji="1" lang="en-US" altLang="zh-Hans" dirty="0"/>
              <a:t>[</a:t>
            </a:r>
            <a:r>
              <a:rPr kumimoji="1" lang="zh-Hans" altLang="en-US" dirty="0"/>
              <a:t>最大似然估计</a:t>
            </a:r>
            <a:r>
              <a:rPr kumimoji="1" lang="en-US" altLang="zh-Hans" dirty="0"/>
              <a:t>]【</a:t>
            </a:r>
            <a:r>
              <a:rPr kumimoji="1" lang="zh-Hans" altLang="en-US" dirty="0"/>
              <a:t>这里应用时好像只用到考虑转移矩阵的统计概率</a:t>
            </a:r>
            <a:r>
              <a:rPr kumimoji="1" lang="en-US" altLang="zh-Hans" dirty="0"/>
              <a:t>】</a:t>
            </a:r>
          </a:p>
          <a:p>
            <a:pPr marL="228600" indent="-228600">
              <a:buAutoNum type="arabicPeriod"/>
            </a:pPr>
            <a:r>
              <a:rPr kumimoji="1" lang="zh-Hans" altLang="en-US" dirty="0"/>
              <a:t>预测问题，已知参数和观测序列求最大可能的隐状态序列</a:t>
            </a:r>
            <a:r>
              <a:rPr kumimoji="1" lang="en-US" altLang="zh-Hans" dirty="0"/>
              <a:t>[</a:t>
            </a:r>
            <a:r>
              <a:rPr kumimoji="1" lang="zh-Hans" altLang="en-US" dirty="0"/>
              <a:t>维特比算法</a:t>
            </a:r>
            <a:r>
              <a:rPr kumimoji="1" lang="en-US" altLang="zh-Hans" dirty="0"/>
              <a:t>]</a:t>
            </a:r>
          </a:p>
          <a:p>
            <a:pPr marL="228600" indent="-228600">
              <a:buAutoNum type="arabicPeriod"/>
            </a:pPr>
            <a:endParaRPr kumimoji="1" lang="en-US" altLang="zh-Hans" dirty="0"/>
          </a:p>
          <a:p>
            <a:pPr marL="228600" indent="-228600">
              <a:buAutoNum type="arabicPeriod"/>
            </a:pPr>
            <a:r>
              <a:rPr kumimoji="1" lang="zh-Hans" altLang="en-US" dirty="0"/>
              <a:t>隐马尔科夫模型在</a:t>
            </a:r>
            <a:r>
              <a:rPr kumimoji="1" lang="en-US" altLang="zh-Hans" dirty="0"/>
              <a:t>NER</a:t>
            </a:r>
            <a:r>
              <a:rPr kumimoji="1" lang="zh-Hans" altLang="en-US" dirty="0"/>
              <a:t>应用中初始概率矩阵，转移概率矩阵，观测概率矩阵都是统计出来的。</a:t>
            </a:r>
            <a:endParaRPr kumimoji="1" lang="en-US" altLang="zh-Hans" dirty="0"/>
          </a:p>
          <a:p>
            <a:pPr marL="228600" indent="-228600">
              <a:buAutoNum type="arabicPeriod"/>
            </a:pPr>
            <a:endParaRPr kumimoji="1" lang="en-US" altLang="zh-Hans" dirty="0"/>
          </a:p>
          <a:p>
            <a:pPr marL="228600" indent="-228600">
              <a:buAutoNum type="arabicPeriod"/>
            </a:pPr>
            <a:r>
              <a:rPr kumimoji="1" lang="zh-Hans" altLang="en-US" dirty="0"/>
              <a:t>隐马尔科夫的缺点是</a:t>
            </a:r>
            <a:r>
              <a:rPr kumimoji="1" lang="en-US" altLang="zh-Hans" dirty="0"/>
              <a:t>1.</a:t>
            </a:r>
            <a:r>
              <a:rPr kumimoji="1" lang="zh-Hans" altLang="en-US" dirty="0"/>
              <a:t>观测值之间严格独立</a:t>
            </a:r>
            <a:r>
              <a:rPr kumimoji="1" lang="en-US" altLang="zh-Hans" dirty="0"/>
              <a:t>2.</a:t>
            </a:r>
            <a:r>
              <a:rPr kumimoji="1" lang="zh-Hans" altLang="en-US" dirty="0"/>
              <a:t> 状态转移只与前一状态有关</a:t>
            </a:r>
            <a:endParaRPr kumimoji="1" lang="en-US" altLang="zh-Hans" dirty="0"/>
          </a:p>
          <a:p>
            <a:pPr marL="228600" indent="-228600">
              <a:buAutoNum type="arabicPeriod"/>
            </a:pPr>
            <a:endParaRPr kumimoji="1" lang="en-US" altLang="zh-Hans" dirty="0"/>
          </a:p>
          <a:p>
            <a:pPr marL="228600" indent="-228600">
              <a:buAutoNum type="arabicPeriod"/>
            </a:pPr>
            <a:endParaRPr kumimoji="1" lang="en-US" altLang="zh-Hans" dirty="0"/>
          </a:p>
          <a:p>
            <a:pPr marL="228600" indent="-228600">
              <a:buAutoNum type="arabicPeriod"/>
            </a:pPr>
            <a:endParaRPr kumimoji="1" lang="en-US" altLang="zh-Hans" dirty="0"/>
          </a:p>
          <a:p>
            <a:pPr marL="228600" indent="-228600">
              <a:buAutoNum type="arabicPeriod"/>
            </a:pPr>
            <a:endParaRPr kumimoji="1" lang="en-US" altLang="zh-Hans" dirty="0"/>
          </a:p>
          <a:p>
            <a:pPr marL="228600" indent="-228600">
              <a:buAutoNum type="arabicPeriod"/>
            </a:pPr>
            <a:endParaRPr kumimoji="1" lang="en-US" altLang="zh-Hans" dirty="0"/>
          </a:p>
        </p:txBody>
      </p:sp>
      <p:sp>
        <p:nvSpPr>
          <p:cNvPr id="4" name="幻灯片编号占位符 3"/>
          <p:cNvSpPr>
            <a:spLocks noGrp="1"/>
          </p:cNvSpPr>
          <p:nvPr>
            <p:ph type="sldNum" sz="quarter" idx="10"/>
          </p:nvPr>
        </p:nvSpPr>
        <p:spPr/>
        <p:txBody>
          <a:bodyPr/>
          <a:lstStyle/>
          <a:p>
            <a:fld id="{391D72AE-FB15-1742-B4D2-1E61270A7503}" type="slidenum">
              <a:rPr kumimoji="1" lang="zh-CN" altLang="en-US" smtClean="0"/>
              <a:t>13</a:t>
            </a:fld>
            <a:endParaRPr kumimoji="1" lang="zh-CN" altLang="en-US"/>
          </a:p>
        </p:txBody>
      </p:sp>
    </p:spTree>
    <p:extLst>
      <p:ext uri="{BB962C8B-B14F-4D97-AF65-F5344CB8AC3E}">
        <p14:creationId xmlns:p14="http://schemas.microsoft.com/office/powerpoint/2010/main" val="96339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6/16/2019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6/16/2019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C2181-FB28-2A48-87C9-1EBFA1B7C08F}"/>
              </a:ext>
            </a:extLst>
          </p:cNvPr>
          <p:cNvSpPr>
            <a:spLocks noGrp="1"/>
          </p:cNvSpPr>
          <p:nvPr>
            <p:ph type="ctrTitle"/>
          </p:nvPr>
        </p:nvSpPr>
        <p:spPr/>
        <p:txBody>
          <a:bodyPr/>
          <a:lstStyle/>
          <a:p>
            <a:r>
              <a:rPr kumimoji="1" lang="zh-Hans" altLang="en-US" dirty="0"/>
              <a:t>命名实体识别（</a:t>
            </a:r>
            <a:r>
              <a:rPr kumimoji="1" lang="en-US" altLang="zh-Hans" dirty="0"/>
              <a:t>NER</a:t>
            </a:r>
            <a:r>
              <a:rPr kumimoji="1" lang="zh-Hans" altLang="en-US" dirty="0"/>
              <a:t>）</a:t>
            </a:r>
            <a:endParaRPr kumimoji="1" lang="zh-CN" altLang="en-US" dirty="0"/>
          </a:p>
        </p:txBody>
      </p:sp>
      <p:sp>
        <p:nvSpPr>
          <p:cNvPr id="3" name="副标题 2">
            <a:extLst>
              <a:ext uri="{FF2B5EF4-FFF2-40B4-BE49-F238E27FC236}">
                <a16:creationId xmlns:a16="http://schemas.microsoft.com/office/drawing/2014/main" id="{DB2F6E7C-074E-374D-92C1-8F69D83398C0}"/>
              </a:ext>
            </a:extLst>
          </p:cNvPr>
          <p:cNvSpPr>
            <a:spLocks noGrp="1"/>
          </p:cNvSpPr>
          <p:nvPr>
            <p:ph type="subTitle" idx="1"/>
          </p:nvPr>
        </p:nvSpPr>
        <p:spPr>
          <a:xfrm>
            <a:off x="4376927" y="4245905"/>
            <a:ext cx="2470867" cy="1096899"/>
          </a:xfrm>
        </p:spPr>
        <p:txBody>
          <a:bodyPr>
            <a:normAutofit/>
          </a:bodyPr>
          <a:lstStyle/>
          <a:p>
            <a:r>
              <a:rPr kumimoji="1" lang="zh-Hans" altLang="en-US" sz="2400" dirty="0"/>
              <a:t>杜一凡</a:t>
            </a:r>
            <a:endParaRPr kumimoji="1" lang="zh-CN" altLang="en-US" sz="2400" dirty="0"/>
          </a:p>
        </p:txBody>
      </p:sp>
    </p:spTree>
    <p:extLst>
      <p:ext uri="{BB962C8B-B14F-4D97-AF65-F5344CB8AC3E}">
        <p14:creationId xmlns:p14="http://schemas.microsoft.com/office/powerpoint/2010/main" val="1457006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1B41C-D035-7F49-89EB-3FE0BA8EF8D4}"/>
              </a:ext>
            </a:extLst>
          </p:cNvPr>
          <p:cNvSpPr>
            <a:spLocks noGrp="1"/>
          </p:cNvSpPr>
          <p:nvPr>
            <p:ph type="title"/>
          </p:nvPr>
        </p:nvSpPr>
        <p:spPr/>
        <p:txBody>
          <a:bodyPr/>
          <a:lstStyle/>
          <a:p>
            <a:endParaRPr kumimoji="1" lang="zh-CN" altLang="en-US" dirty="0"/>
          </a:p>
        </p:txBody>
      </p:sp>
      <p:grpSp>
        <p:nvGrpSpPr>
          <p:cNvPr id="4" name="组合 3">
            <a:extLst>
              <a:ext uri="{FF2B5EF4-FFF2-40B4-BE49-F238E27FC236}">
                <a16:creationId xmlns:a16="http://schemas.microsoft.com/office/drawing/2014/main" id="{6ED51B48-4C3A-5C43-AA4B-ACAE7D098573}"/>
              </a:ext>
            </a:extLst>
          </p:cNvPr>
          <p:cNvGrpSpPr/>
          <p:nvPr/>
        </p:nvGrpSpPr>
        <p:grpSpPr>
          <a:xfrm>
            <a:off x="1316315" y="2964144"/>
            <a:ext cx="3023485" cy="2706498"/>
            <a:chOff x="1968120" y="3630647"/>
            <a:chExt cx="3299916" cy="3006408"/>
          </a:xfrm>
        </p:grpSpPr>
        <p:sp>
          <p:nvSpPr>
            <p:cNvPr id="5" name="框架 4">
              <a:extLst>
                <a:ext uri="{FF2B5EF4-FFF2-40B4-BE49-F238E27FC236}">
                  <a16:creationId xmlns:a16="http://schemas.microsoft.com/office/drawing/2014/main" id="{F9CB22B2-3DD3-2846-9569-2B9F567D7BC3}"/>
                </a:ext>
              </a:extLst>
            </p:cNvPr>
            <p:cNvSpPr/>
            <p:nvPr/>
          </p:nvSpPr>
          <p:spPr>
            <a:xfrm>
              <a:off x="2906184" y="5772391"/>
              <a:ext cx="2361852" cy="864664"/>
            </a:xfrm>
            <a:prstGeom prst="frame">
              <a:avLst/>
            </a:prstGeom>
            <a:solidFill>
              <a:schemeClr val="accent4">
                <a:lumMod val="40000"/>
                <a:lumOff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磁盘 5">
              <a:extLst>
                <a:ext uri="{FF2B5EF4-FFF2-40B4-BE49-F238E27FC236}">
                  <a16:creationId xmlns:a16="http://schemas.microsoft.com/office/drawing/2014/main" id="{D7B4758F-AA9F-304C-80D2-EC12365E8E71}"/>
                </a:ext>
              </a:extLst>
            </p:cNvPr>
            <p:cNvSpPr/>
            <p:nvPr/>
          </p:nvSpPr>
          <p:spPr>
            <a:xfrm>
              <a:off x="2084772" y="4849810"/>
              <a:ext cx="514068" cy="4864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磁盘 6">
              <a:extLst>
                <a:ext uri="{FF2B5EF4-FFF2-40B4-BE49-F238E27FC236}">
                  <a16:creationId xmlns:a16="http://schemas.microsoft.com/office/drawing/2014/main" id="{A4238271-BECF-0D4B-9F45-B4973ADA7E03}"/>
                </a:ext>
              </a:extLst>
            </p:cNvPr>
            <p:cNvSpPr/>
            <p:nvPr/>
          </p:nvSpPr>
          <p:spPr>
            <a:xfrm>
              <a:off x="3210065" y="4849810"/>
              <a:ext cx="514068" cy="4864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磁盘 7">
              <a:extLst>
                <a:ext uri="{FF2B5EF4-FFF2-40B4-BE49-F238E27FC236}">
                  <a16:creationId xmlns:a16="http://schemas.microsoft.com/office/drawing/2014/main" id="{E5BC5ACE-FF19-C945-93E7-DFA2913DEF30}"/>
                </a:ext>
              </a:extLst>
            </p:cNvPr>
            <p:cNvSpPr/>
            <p:nvPr/>
          </p:nvSpPr>
          <p:spPr>
            <a:xfrm>
              <a:off x="4335358" y="4836162"/>
              <a:ext cx="514068" cy="4864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磁盘 8">
              <a:extLst>
                <a:ext uri="{FF2B5EF4-FFF2-40B4-BE49-F238E27FC236}">
                  <a16:creationId xmlns:a16="http://schemas.microsoft.com/office/drawing/2014/main" id="{BE6F1F18-4D92-6242-9228-E818743206E5}"/>
                </a:ext>
              </a:extLst>
            </p:cNvPr>
            <p:cNvSpPr/>
            <p:nvPr/>
          </p:nvSpPr>
          <p:spPr>
            <a:xfrm>
              <a:off x="2906184" y="3630647"/>
              <a:ext cx="1064526" cy="89196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82A88D71-637A-EC43-B393-49F5919E7BAE}"/>
                </a:ext>
              </a:extLst>
            </p:cNvPr>
            <p:cNvCxnSpPr/>
            <p:nvPr/>
          </p:nvCxnSpPr>
          <p:spPr>
            <a:xfrm flipH="1">
              <a:off x="2598840" y="4522607"/>
              <a:ext cx="307344" cy="313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866D053E-64F7-674B-B9B0-AE239BC5369E}"/>
                </a:ext>
              </a:extLst>
            </p:cNvPr>
            <p:cNvCxnSpPr>
              <a:cxnSpLocks/>
              <a:endCxn id="10" idx="1"/>
            </p:cNvCxnSpPr>
            <p:nvPr/>
          </p:nvCxnSpPr>
          <p:spPr>
            <a:xfrm>
              <a:off x="3467099" y="4566876"/>
              <a:ext cx="0" cy="28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9F55118-3563-B34E-91D4-10C978C687D1}"/>
                </a:ext>
              </a:extLst>
            </p:cNvPr>
            <p:cNvCxnSpPr>
              <a:cxnSpLocks/>
            </p:cNvCxnSpPr>
            <p:nvPr/>
          </p:nvCxnSpPr>
          <p:spPr>
            <a:xfrm>
              <a:off x="3876074" y="4566876"/>
              <a:ext cx="459284" cy="23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63BB2588-7D43-B447-9297-26A175E5D09D}"/>
                </a:ext>
              </a:extLst>
            </p:cNvPr>
            <p:cNvCxnSpPr>
              <a:cxnSpLocks/>
            </p:cNvCxnSpPr>
            <p:nvPr/>
          </p:nvCxnSpPr>
          <p:spPr>
            <a:xfrm flipH="1">
              <a:off x="2343913" y="5385895"/>
              <a:ext cx="1" cy="479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E90C809-64A4-3643-BD49-4B0C474F500B}"/>
                </a:ext>
              </a:extLst>
            </p:cNvPr>
            <p:cNvCxnSpPr>
              <a:cxnSpLocks/>
            </p:cNvCxnSpPr>
            <p:nvPr/>
          </p:nvCxnSpPr>
          <p:spPr>
            <a:xfrm>
              <a:off x="3467099" y="5336274"/>
              <a:ext cx="0" cy="586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BE023DF-39C4-FB41-9508-7BD69FD3D970}"/>
                </a:ext>
              </a:extLst>
            </p:cNvPr>
            <p:cNvCxnSpPr>
              <a:cxnSpLocks/>
            </p:cNvCxnSpPr>
            <p:nvPr/>
          </p:nvCxnSpPr>
          <p:spPr>
            <a:xfrm>
              <a:off x="4601570" y="5336274"/>
              <a:ext cx="0" cy="58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C4DF2341-B50D-4D42-B00A-4D711052B9D9}"/>
                </a:ext>
              </a:extLst>
            </p:cNvPr>
            <p:cNvSpPr/>
            <p:nvPr/>
          </p:nvSpPr>
          <p:spPr>
            <a:xfrm>
              <a:off x="2075595" y="5923128"/>
              <a:ext cx="514068" cy="50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B4B8A628-42D8-2642-AC38-C526D4111026}"/>
                </a:ext>
              </a:extLst>
            </p:cNvPr>
            <p:cNvSpPr/>
            <p:nvPr/>
          </p:nvSpPr>
          <p:spPr>
            <a:xfrm>
              <a:off x="3210065" y="5923127"/>
              <a:ext cx="514068" cy="50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208E4E66-2E70-0D44-9AC9-5E0A1E8EA353}"/>
                </a:ext>
              </a:extLst>
            </p:cNvPr>
            <p:cNvSpPr/>
            <p:nvPr/>
          </p:nvSpPr>
          <p:spPr>
            <a:xfrm>
              <a:off x="4344536" y="5923128"/>
              <a:ext cx="514068" cy="504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曲线连接符 18">
              <a:extLst>
                <a:ext uri="{FF2B5EF4-FFF2-40B4-BE49-F238E27FC236}">
                  <a16:creationId xmlns:a16="http://schemas.microsoft.com/office/drawing/2014/main" id="{A96FD2F7-CB71-9A46-AFDA-99D689E44111}"/>
                </a:ext>
              </a:extLst>
            </p:cNvPr>
            <p:cNvCxnSpPr>
              <a:cxnSpLocks/>
              <a:endCxn id="9" idx="2"/>
            </p:cNvCxnSpPr>
            <p:nvPr/>
          </p:nvCxnSpPr>
          <p:spPr>
            <a:xfrm rot="5400000" flipH="1">
              <a:off x="2313934" y="4863880"/>
              <a:ext cx="1544013" cy="2002338"/>
            </a:xfrm>
            <a:prstGeom prst="curvedConnector4">
              <a:avLst>
                <a:gd name="adj1" fmla="val -6851"/>
                <a:gd name="adj2" fmla="val 15095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A2D18FA-6E45-2C4F-8A3F-ED8298022A32}"/>
                </a:ext>
              </a:extLst>
            </p:cNvPr>
            <p:cNvSpPr txBox="1"/>
            <p:nvPr/>
          </p:nvSpPr>
          <p:spPr>
            <a:xfrm>
              <a:off x="3314952" y="3998704"/>
              <a:ext cx="772158" cy="369332"/>
            </a:xfrm>
            <a:prstGeom prst="rect">
              <a:avLst/>
            </a:prstGeom>
            <a:noFill/>
          </p:spPr>
          <p:txBody>
            <a:bodyPr wrap="square" rtlCol="0">
              <a:spAutoFit/>
            </a:bodyPr>
            <a:lstStyle/>
            <a:p>
              <a:r>
                <a:rPr kumimoji="1" lang="en-US" altLang="zh-Hans" dirty="0"/>
                <a:t>L</a:t>
              </a:r>
              <a:endParaRPr kumimoji="1"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6542A36-C478-9E40-BF6D-BE100BC30CCA}"/>
                    </a:ext>
                  </a:extLst>
                </p:cNvPr>
                <p:cNvSpPr txBox="1"/>
                <p:nvPr/>
              </p:nvSpPr>
              <p:spPr>
                <a:xfrm>
                  <a:off x="2003250" y="4980590"/>
                  <a:ext cx="772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𝐿</m:t>
                            </m:r>
                          </m:e>
                          <m:sub>
                            <m:r>
                              <a:rPr kumimoji="1" lang="en-US" altLang="zh-Hans" b="0" i="1" smtClean="0">
                                <a:latin typeface="Cambria Math" panose="02040503050406030204" pitchFamily="18" charset="0"/>
                              </a:rPr>
                              <m:t>1</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96542A36-C478-9E40-BF6D-BE100BC30CCA}"/>
                    </a:ext>
                  </a:extLst>
                </p:cNvPr>
                <p:cNvSpPr txBox="1">
                  <a:spLocks noRot="1" noChangeAspect="1" noMove="1" noResize="1" noEditPoints="1" noAdjustHandles="1" noChangeArrowheads="1" noChangeShapeType="1" noTextEdit="1"/>
                </p:cNvSpPr>
                <p:nvPr/>
              </p:nvSpPr>
              <p:spPr>
                <a:xfrm>
                  <a:off x="2003250" y="4980590"/>
                  <a:ext cx="772158" cy="369332"/>
                </a:xfrm>
                <a:prstGeom prst="rect">
                  <a:avLst/>
                </a:prstGeom>
                <a:blipFill>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A03038E-67A2-B342-A8A2-02C9C11D64EC}"/>
                    </a:ext>
                  </a:extLst>
                </p:cNvPr>
                <p:cNvSpPr txBox="1"/>
                <p:nvPr/>
              </p:nvSpPr>
              <p:spPr>
                <a:xfrm>
                  <a:off x="3081604" y="4953294"/>
                  <a:ext cx="772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𝐿</m:t>
                            </m:r>
                          </m:e>
                          <m:sub>
                            <m:r>
                              <a:rPr kumimoji="1" lang="en-US" altLang="zh-Hans" b="0" i="1" smtClean="0">
                                <a:latin typeface="Cambria Math" panose="02040503050406030204" pitchFamily="18" charset="0"/>
                              </a:rPr>
                              <m:t>2</m:t>
                            </m:r>
                          </m:sub>
                        </m:sSub>
                      </m:oMath>
                    </m:oMathPara>
                  </a14:m>
                  <a:endParaRPr kumimoji="1" lang="zh-CN" altLang="en-US" dirty="0"/>
                </a:p>
              </p:txBody>
            </p:sp>
          </mc:Choice>
          <mc:Fallback xmlns="">
            <p:sp>
              <p:nvSpPr>
                <p:cNvPr id="22" name="文本框 21">
                  <a:extLst>
                    <a:ext uri="{FF2B5EF4-FFF2-40B4-BE49-F238E27FC236}">
                      <a16:creationId xmlns:a16="http://schemas.microsoft.com/office/drawing/2014/main" id="{DA03038E-67A2-B342-A8A2-02C9C11D64EC}"/>
                    </a:ext>
                  </a:extLst>
                </p:cNvPr>
                <p:cNvSpPr txBox="1">
                  <a:spLocks noRot="1" noChangeAspect="1" noMove="1" noResize="1" noEditPoints="1" noAdjustHandles="1" noChangeArrowheads="1" noChangeShapeType="1" noTextEdit="1"/>
                </p:cNvSpPr>
                <p:nvPr/>
              </p:nvSpPr>
              <p:spPr>
                <a:xfrm>
                  <a:off x="3081604" y="4953294"/>
                  <a:ext cx="772158" cy="369332"/>
                </a:xfrm>
                <a:prstGeom prst="rect">
                  <a:avLst/>
                </a:prstGeom>
                <a:blipFill>
                  <a:blip r:embed="rId4"/>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50412B8-27AE-7B47-9AC5-5CB5D14666CA}"/>
                    </a:ext>
                  </a:extLst>
                </p:cNvPr>
                <p:cNvSpPr txBox="1"/>
                <p:nvPr/>
              </p:nvSpPr>
              <p:spPr>
                <a:xfrm>
                  <a:off x="4203510" y="4966942"/>
                  <a:ext cx="772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𝐿</m:t>
                            </m:r>
                          </m:e>
                          <m:sub>
                            <m:r>
                              <a:rPr kumimoji="1" lang="en-US" altLang="zh-Hans" b="0" i="1" smtClean="0">
                                <a:latin typeface="Cambria Math" panose="02040503050406030204" pitchFamily="18" charset="0"/>
                              </a:rPr>
                              <m:t>3</m:t>
                            </m:r>
                          </m:sub>
                        </m:sSub>
                      </m:oMath>
                    </m:oMathPara>
                  </a14:m>
                  <a:endParaRPr kumimoji="1" lang="zh-CN" altLang="en-US" dirty="0"/>
                </a:p>
              </p:txBody>
            </p:sp>
          </mc:Choice>
          <mc:Fallback xmlns="">
            <p:sp>
              <p:nvSpPr>
                <p:cNvPr id="23" name="文本框 22">
                  <a:extLst>
                    <a:ext uri="{FF2B5EF4-FFF2-40B4-BE49-F238E27FC236}">
                      <a16:creationId xmlns:a16="http://schemas.microsoft.com/office/drawing/2014/main" id="{950412B8-27AE-7B47-9AC5-5CB5D14666CA}"/>
                    </a:ext>
                  </a:extLst>
                </p:cNvPr>
                <p:cNvSpPr txBox="1">
                  <a:spLocks noRot="1" noChangeAspect="1" noMove="1" noResize="1" noEditPoints="1" noAdjustHandles="1" noChangeArrowheads="1" noChangeShapeType="1" noTextEdit="1"/>
                </p:cNvSpPr>
                <p:nvPr/>
              </p:nvSpPr>
              <p:spPr>
                <a:xfrm>
                  <a:off x="4203510" y="4966942"/>
                  <a:ext cx="772158" cy="369332"/>
                </a:xfrm>
                <a:prstGeom prst="rect">
                  <a:avLst/>
                </a:prstGeom>
                <a:blipFill>
                  <a:blip r:embed="rId5"/>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A31FF26-BA18-AA48-B4BA-1C23E941DF9C}"/>
                    </a:ext>
                  </a:extLst>
                </p:cNvPr>
                <p:cNvSpPr txBox="1"/>
                <p:nvPr/>
              </p:nvSpPr>
              <p:spPr>
                <a:xfrm>
                  <a:off x="1968120" y="5978578"/>
                  <a:ext cx="832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h</m:t>
                            </m:r>
                          </m:e>
                          <m:sub>
                            <m:r>
                              <a:rPr kumimoji="1" lang="en-US" altLang="zh-Hans" b="0" i="1" smtClean="0">
                                <a:latin typeface="Cambria Math" panose="02040503050406030204" pitchFamily="18" charset="0"/>
                              </a:rPr>
                              <m:t>1</m:t>
                            </m:r>
                          </m:sub>
                        </m:sSub>
                      </m:oMath>
                    </m:oMathPara>
                  </a14:m>
                  <a:endParaRPr kumimoji="1" lang="zh-CN" altLang="en-US" dirty="0"/>
                </a:p>
              </p:txBody>
            </p:sp>
          </mc:Choice>
          <mc:Fallback xmlns="">
            <p:sp>
              <p:nvSpPr>
                <p:cNvPr id="24" name="文本框 23">
                  <a:extLst>
                    <a:ext uri="{FF2B5EF4-FFF2-40B4-BE49-F238E27FC236}">
                      <a16:creationId xmlns:a16="http://schemas.microsoft.com/office/drawing/2014/main" id="{AA31FF26-BA18-AA48-B4BA-1C23E941DF9C}"/>
                    </a:ext>
                  </a:extLst>
                </p:cNvPr>
                <p:cNvSpPr txBox="1">
                  <a:spLocks noRot="1" noChangeAspect="1" noMove="1" noResize="1" noEditPoints="1" noAdjustHandles="1" noChangeArrowheads="1" noChangeShapeType="1" noTextEdit="1"/>
                </p:cNvSpPr>
                <p:nvPr/>
              </p:nvSpPr>
              <p:spPr>
                <a:xfrm>
                  <a:off x="1968120" y="5978578"/>
                  <a:ext cx="832513" cy="369332"/>
                </a:xfrm>
                <a:prstGeom prst="rect">
                  <a:avLst/>
                </a:prstGeom>
                <a:blipFill>
                  <a:blip r:embed="rId6"/>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6B911E7-B078-9549-AD3D-460AA4ED4490}"/>
                    </a:ext>
                  </a:extLst>
                </p:cNvPr>
                <p:cNvSpPr txBox="1"/>
                <p:nvPr/>
              </p:nvSpPr>
              <p:spPr>
                <a:xfrm>
                  <a:off x="3074881" y="5990944"/>
                  <a:ext cx="832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h</m:t>
                            </m:r>
                          </m:e>
                          <m:sub>
                            <m:r>
                              <a:rPr kumimoji="1" lang="en-US" altLang="zh-Hans" b="0" i="1" smtClean="0">
                                <a:latin typeface="Cambria Math" panose="02040503050406030204" pitchFamily="18" charset="0"/>
                              </a:rPr>
                              <m:t>2</m:t>
                            </m:r>
                          </m:sub>
                        </m:sSub>
                      </m:oMath>
                    </m:oMathPara>
                  </a14:m>
                  <a:endParaRPr kumimoji="1" lang="zh-CN" altLang="en-US" dirty="0"/>
                </a:p>
              </p:txBody>
            </p:sp>
          </mc:Choice>
          <mc:Fallback xmlns="">
            <p:sp>
              <p:nvSpPr>
                <p:cNvPr id="25" name="文本框 24">
                  <a:extLst>
                    <a:ext uri="{FF2B5EF4-FFF2-40B4-BE49-F238E27FC236}">
                      <a16:creationId xmlns:a16="http://schemas.microsoft.com/office/drawing/2014/main" id="{46B911E7-B078-9549-AD3D-460AA4ED4490}"/>
                    </a:ext>
                  </a:extLst>
                </p:cNvPr>
                <p:cNvSpPr txBox="1">
                  <a:spLocks noRot="1" noChangeAspect="1" noMove="1" noResize="1" noEditPoints="1" noAdjustHandles="1" noChangeArrowheads="1" noChangeShapeType="1" noTextEdit="1"/>
                </p:cNvSpPr>
                <p:nvPr/>
              </p:nvSpPr>
              <p:spPr>
                <a:xfrm>
                  <a:off x="3074881" y="5990944"/>
                  <a:ext cx="832513" cy="369332"/>
                </a:xfrm>
                <a:prstGeom prst="rect">
                  <a:avLst/>
                </a:prstGeom>
                <a:blipFill>
                  <a:blip r:embed="rId7"/>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7F2DB92-1AF6-6A44-A5E9-D3BE421A225A}"/>
                    </a:ext>
                  </a:extLst>
                </p:cNvPr>
                <p:cNvSpPr txBox="1"/>
                <p:nvPr/>
              </p:nvSpPr>
              <p:spPr>
                <a:xfrm>
                  <a:off x="4211275" y="5982306"/>
                  <a:ext cx="832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h</m:t>
                            </m:r>
                          </m:e>
                          <m:sub>
                            <m:r>
                              <a:rPr kumimoji="1" lang="en-US" altLang="zh-Hans" b="0" i="1" smtClean="0">
                                <a:latin typeface="Cambria Math" panose="02040503050406030204" pitchFamily="18" charset="0"/>
                              </a:rPr>
                              <m:t>3</m:t>
                            </m:r>
                          </m:sub>
                        </m:sSub>
                      </m:oMath>
                    </m:oMathPara>
                  </a14:m>
                  <a:endParaRPr kumimoji="1" lang="zh-CN" altLang="en-US" dirty="0"/>
                </a:p>
              </p:txBody>
            </p:sp>
          </mc:Choice>
          <mc:Fallback xmlns="">
            <p:sp>
              <p:nvSpPr>
                <p:cNvPr id="26" name="文本框 25">
                  <a:extLst>
                    <a:ext uri="{FF2B5EF4-FFF2-40B4-BE49-F238E27FC236}">
                      <a16:creationId xmlns:a16="http://schemas.microsoft.com/office/drawing/2014/main" id="{27F2DB92-1AF6-6A44-A5E9-D3BE421A225A}"/>
                    </a:ext>
                  </a:extLst>
                </p:cNvPr>
                <p:cNvSpPr txBox="1">
                  <a:spLocks noRot="1" noChangeAspect="1" noMove="1" noResize="1" noEditPoints="1" noAdjustHandles="1" noChangeArrowheads="1" noChangeShapeType="1" noTextEdit="1"/>
                </p:cNvSpPr>
                <p:nvPr/>
              </p:nvSpPr>
              <p:spPr>
                <a:xfrm>
                  <a:off x="4211275" y="5982306"/>
                  <a:ext cx="832513" cy="369332"/>
                </a:xfrm>
                <a:prstGeom prst="rect">
                  <a:avLst/>
                </a:prstGeom>
                <a:blipFill>
                  <a:blip r:embed="rId8"/>
                  <a:stretch>
                    <a:fillRect b="-7407"/>
                  </a:stretch>
                </a:blipFill>
              </p:spPr>
              <p:txBody>
                <a:bodyPr/>
                <a:lstStyle/>
                <a:p>
                  <a:r>
                    <a:rPr lang="zh-CN" altLang="en-US">
                      <a:noFill/>
                    </a:rPr>
                    <a:t> </a:t>
                  </a:r>
                </a:p>
              </p:txBody>
            </p:sp>
          </mc:Fallback>
        </mc:AlternateContent>
      </p:grpSp>
      <p:sp>
        <p:nvSpPr>
          <p:cNvPr id="27" name="文本框 26">
            <a:extLst>
              <a:ext uri="{FF2B5EF4-FFF2-40B4-BE49-F238E27FC236}">
                <a16:creationId xmlns:a16="http://schemas.microsoft.com/office/drawing/2014/main" id="{7F765B03-5D28-D245-8226-86B64CC4EF51}"/>
              </a:ext>
            </a:extLst>
          </p:cNvPr>
          <p:cNvSpPr txBox="1"/>
          <p:nvPr/>
        </p:nvSpPr>
        <p:spPr>
          <a:xfrm>
            <a:off x="965026" y="2189562"/>
            <a:ext cx="3411940" cy="369332"/>
          </a:xfrm>
          <a:prstGeom prst="rect">
            <a:avLst/>
          </a:prstGeom>
          <a:noFill/>
        </p:spPr>
        <p:txBody>
          <a:bodyPr wrap="square" rtlCol="0">
            <a:spAutoFit/>
          </a:bodyPr>
          <a:lstStyle/>
          <a:p>
            <a:r>
              <a:rPr kumimoji="1" lang="zh-Hans" altLang="en-US" dirty="0"/>
              <a:t>半监督学习：</a:t>
            </a:r>
            <a:r>
              <a:rPr kumimoji="1" lang="en-US" altLang="zh-Hans" dirty="0"/>
              <a:t>bootstrap</a:t>
            </a:r>
            <a:endParaRPr kumimoji="1" lang="zh-CN" altLang="en-US" dirty="0"/>
          </a:p>
        </p:txBody>
      </p:sp>
      <p:sp>
        <p:nvSpPr>
          <p:cNvPr id="28" name="文本框 27">
            <a:extLst>
              <a:ext uri="{FF2B5EF4-FFF2-40B4-BE49-F238E27FC236}">
                <a16:creationId xmlns:a16="http://schemas.microsoft.com/office/drawing/2014/main" id="{04924625-AA1F-FC48-8803-F69282E91DC6}"/>
              </a:ext>
            </a:extLst>
          </p:cNvPr>
          <p:cNvSpPr txBox="1"/>
          <p:nvPr/>
        </p:nvSpPr>
        <p:spPr>
          <a:xfrm>
            <a:off x="4376966" y="5133115"/>
            <a:ext cx="1596788" cy="369332"/>
          </a:xfrm>
          <a:prstGeom prst="rect">
            <a:avLst/>
          </a:prstGeom>
          <a:noFill/>
        </p:spPr>
        <p:txBody>
          <a:bodyPr wrap="square" rtlCol="0">
            <a:spAutoFit/>
          </a:bodyPr>
          <a:lstStyle/>
          <a:p>
            <a:r>
              <a:rPr kumimoji="1" lang="en-US" altLang="zh-Hans" dirty="0" err="1"/>
              <a:t>Psudo</a:t>
            </a:r>
            <a:r>
              <a:rPr kumimoji="1" lang="en-US" altLang="zh-Hans" dirty="0"/>
              <a:t>-label</a:t>
            </a:r>
            <a:endParaRPr kumimoji="1" lang="zh-CN" altLang="en-US" dirty="0"/>
          </a:p>
        </p:txBody>
      </p:sp>
    </p:spTree>
    <p:extLst>
      <p:ext uri="{BB962C8B-B14F-4D97-AF65-F5344CB8AC3E}">
        <p14:creationId xmlns:p14="http://schemas.microsoft.com/office/powerpoint/2010/main" val="2952895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680E9-9350-E74A-8339-A1225C26F57E}"/>
              </a:ext>
            </a:extLst>
          </p:cNvPr>
          <p:cNvSpPr>
            <a:spLocks noGrp="1"/>
          </p:cNvSpPr>
          <p:nvPr>
            <p:ph type="title"/>
          </p:nvPr>
        </p:nvSpPr>
        <p:spPr/>
        <p:txBody>
          <a:bodyPr/>
          <a:lstStyle/>
          <a:p>
            <a:r>
              <a:rPr kumimoji="1" lang="en-US" altLang="zh-Hans" dirty="0"/>
              <a:t>NER</a:t>
            </a:r>
            <a:r>
              <a:rPr kumimoji="1" lang="zh-Hans" altLang="en-US" dirty="0"/>
              <a:t>算法：基于规则</a:t>
            </a:r>
            <a:endParaRPr kumimoji="1" lang="zh-CN" altLang="en-US" dirty="0"/>
          </a:p>
        </p:txBody>
      </p:sp>
      <p:sp>
        <p:nvSpPr>
          <p:cNvPr id="3" name="内容占位符 2">
            <a:extLst>
              <a:ext uri="{FF2B5EF4-FFF2-40B4-BE49-F238E27FC236}">
                <a16:creationId xmlns:a16="http://schemas.microsoft.com/office/drawing/2014/main" id="{5D496428-99D9-2241-95DA-A2B752B39B3E}"/>
              </a:ext>
            </a:extLst>
          </p:cNvPr>
          <p:cNvSpPr>
            <a:spLocks noGrp="1"/>
          </p:cNvSpPr>
          <p:nvPr>
            <p:ph idx="1"/>
          </p:nvPr>
        </p:nvSpPr>
        <p:spPr>
          <a:xfrm>
            <a:off x="677334" y="1413165"/>
            <a:ext cx="8596668" cy="4628198"/>
          </a:xfrm>
        </p:spPr>
        <p:txBody>
          <a:bodyPr/>
          <a:lstStyle/>
          <a:p>
            <a:r>
              <a:rPr kumimoji="1" lang="zh-Hans" altLang="en-US" dirty="0"/>
              <a:t>基于规则的方法往往需要语言学专家手工构造规则模板以及特征词。</a:t>
            </a:r>
            <a:endParaRPr kumimoji="1" lang="zh-CN" altLang="en-US" dirty="0"/>
          </a:p>
        </p:txBody>
      </p:sp>
      <p:pic>
        <p:nvPicPr>
          <p:cNvPr id="4" name="图片 3">
            <a:extLst>
              <a:ext uri="{FF2B5EF4-FFF2-40B4-BE49-F238E27FC236}">
                <a16:creationId xmlns:a16="http://schemas.microsoft.com/office/drawing/2014/main" id="{0890D9DE-3FCA-9C4D-925B-B7BEDCF62842}"/>
              </a:ext>
            </a:extLst>
          </p:cNvPr>
          <p:cNvPicPr>
            <a:picLocks noChangeAspect="1"/>
          </p:cNvPicPr>
          <p:nvPr/>
        </p:nvPicPr>
        <p:blipFill>
          <a:blip r:embed="rId3"/>
          <a:stretch>
            <a:fillRect/>
          </a:stretch>
        </p:blipFill>
        <p:spPr>
          <a:xfrm>
            <a:off x="1491129" y="1930399"/>
            <a:ext cx="6039223" cy="3441469"/>
          </a:xfrm>
          <a:prstGeom prst="rect">
            <a:avLst/>
          </a:prstGeom>
        </p:spPr>
      </p:pic>
      <p:sp>
        <p:nvSpPr>
          <p:cNvPr id="5" name="文本框 4">
            <a:extLst>
              <a:ext uri="{FF2B5EF4-FFF2-40B4-BE49-F238E27FC236}">
                <a16:creationId xmlns:a16="http://schemas.microsoft.com/office/drawing/2014/main" id="{5B518204-EDBB-374C-9FBF-FC8251B47596}"/>
              </a:ext>
            </a:extLst>
          </p:cNvPr>
          <p:cNvSpPr txBox="1"/>
          <p:nvPr/>
        </p:nvSpPr>
        <p:spPr>
          <a:xfrm>
            <a:off x="1712422" y="5552902"/>
            <a:ext cx="5817930" cy="646331"/>
          </a:xfrm>
          <a:prstGeom prst="rect">
            <a:avLst/>
          </a:prstGeom>
          <a:noFill/>
        </p:spPr>
        <p:txBody>
          <a:bodyPr wrap="square" rtlCol="0">
            <a:spAutoFit/>
          </a:bodyPr>
          <a:lstStyle/>
          <a:p>
            <a:r>
              <a:rPr kumimoji="1" lang="zh-Hans" altLang="en-US" dirty="0"/>
              <a:t>模板：若干地名</a:t>
            </a:r>
            <a:r>
              <a:rPr kumimoji="1" lang="en-US" altLang="zh-Hans" dirty="0"/>
              <a:t>+</a:t>
            </a:r>
            <a:r>
              <a:rPr kumimoji="1" lang="zh-Hans" altLang="en-US" dirty="0"/>
              <a:t>若干其他成分</a:t>
            </a:r>
            <a:r>
              <a:rPr kumimoji="1" lang="en-US" altLang="zh-Hans" dirty="0"/>
              <a:t>+</a:t>
            </a:r>
            <a:r>
              <a:rPr kumimoji="1" lang="zh-Hans" altLang="en-US" dirty="0"/>
              <a:t>若干特征词</a:t>
            </a:r>
            <a:endParaRPr kumimoji="1" lang="en-US" altLang="zh-Hans" dirty="0"/>
          </a:p>
          <a:p>
            <a:r>
              <a:rPr kumimoji="1" lang="zh-Hans" altLang="en-US" dirty="0"/>
              <a:t>特征词：公司、有限公司、管理局等</a:t>
            </a:r>
            <a:endParaRPr kumimoji="1" lang="zh-CN" altLang="en-US" dirty="0"/>
          </a:p>
        </p:txBody>
      </p:sp>
    </p:spTree>
    <p:extLst>
      <p:ext uri="{BB962C8B-B14F-4D97-AF65-F5344CB8AC3E}">
        <p14:creationId xmlns:p14="http://schemas.microsoft.com/office/powerpoint/2010/main" val="1470213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712C0-5401-5B4F-890D-FC8C77F345CC}"/>
              </a:ext>
            </a:extLst>
          </p:cNvPr>
          <p:cNvSpPr>
            <a:spLocks noGrp="1"/>
          </p:cNvSpPr>
          <p:nvPr>
            <p:ph type="title"/>
          </p:nvPr>
        </p:nvSpPr>
        <p:spPr/>
        <p:txBody>
          <a:bodyPr/>
          <a:lstStyle/>
          <a:p>
            <a:r>
              <a:rPr kumimoji="1" lang="en-US" altLang="zh-Hans" dirty="0"/>
              <a:t>NER</a:t>
            </a:r>
            <a:r>
              <a:rPr kumimoji="1" lang="zh-Hans" altLang="en-US" dirty="0"/>
              <a:t>算法：基于统计的方法</a:t>
            </a:r>
            <a:r>
              <a:rPr kumimoji="1" lang="en-US" altLang="zh-Hans" dirty="0"/>
              <a:t/>
            </a:r>
            <a:br>
              <a:rPr kumimoji="1" lang="en-US" altLang="zh-Hans" dirty="0"/>
            </a:br>
            <a:r>
              <a:rPr kumimoji="1" lang="zh-Hans" altLang="en-US" dirty="0"/>
              <a:t>最大熵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8DBB9B-1359-A040-9B17-A589976537C4}"/>
                  </a:ext>
                </a:extLst>
              </p:cNvPr>
              <p:cNvSpPr>
                <a:spLocks noGrp="1"/>
              </p:cNvSpPr>
              <p:nvPr>
                <p:ph idx="1"/>
              </p:nvPr>
            </p:nvSpPr>
            <p:spPr>
              <a:xfrm>
                <a:off x="677334" y="2160590"/>
                <a:ext cx="8596668" cy="3175686"/>
              </a:xfrm>
            </p:spPr>
            <p:txBody>
              <a:bodyPr>
                <a:normAutofit fontScale="92500"/>
              </a:bodyPr>
              <a:lstStyle/>
              <a:p>
                <a:r>
                  <a:rPr lang="zh-CN" altLang="en-US" dirty="0"/>
                  <a:t>基本思想：利用给定训练数据选择适当统计模型，使其满足所有已知事实</a:t>
                </a:r>
                <a:r>
                  <a:rPr lang="en-US" altLang="zh-CN" dirty="0"/>
                  <a:t>(</a:t>
                </a:r>
                <a:r>
                  <a:rPr lang="zh-CN" altLang="en-US" dirty="0"/>
                  <a:t>约束</a:t>
                </a:r>
                <a:r>
                  <a:rPr lang="en-US" altLang="zh-CN" dirty="0"/>
                  <a:t>),</a:t>
                </a:r>
                <a:r>
                  <a:rPr lang="zh-CN" altLang="en-US" dirty="0"/>
                  <a:t>而对未知事实不做任何假设</a:t>
                </a:r>
                <a:r>
                  <a:rPr lang="en-US" altLang="zh-CN" dirty="0"/>
                  <a:t>(</a:t>
                </a:r>
                <a:r>
                  <a:rPr lang="zh-CN" altLang="en-US" dirty="0"/>
                  <a:t>熵最大</a:t>
                </a:r>
                <a:r>
                  <a:rPr lang="en-US" altLang="zh-CN" dirty="0"/>
                  <a:t>)——</a:t>
                </a:r>
                <a:r>
                  <a:rPr lang="zh-CN" altLang="en-US" dirty="0"/>
                  <a:t>最优化问题。</a:t>
                </a:r>
                <a:endParaRPr lang="en-US" altLang="zh-CN" dirty="0"/>
              </a:p>
              <a:p>
                <a:r>
                  <a:rPr lang="zh-CN" altLang="en-US" dirty="0"/>
                  <a:t>最大熵与其他模型的不同之处：一般说的“特征”都是指输入的特征</a:t>
                </a:r>
                <a:r>
                  <a:rPr lang="en-US" altLang="zh-CN" dirty="0"/>
                  <a:t>,</a:t>
                </a:r>
                <a:r>
                  <a:rPr lang="zh-CN" altLang="en-US" dirty="0"/>
                  <a:t>而最大熵模型中的“特征”指的是输入和输出共同的特征</a:t>
                </a:r>
                <a:r>
                  <a:rPr lang="en-US" altLang="zh-CN" dirty="0"/>
                  <a:t>(</a:t>
                </a:r>
                <a:r>
                  <a:rPr lang="zh-CN" altLang="en-US" dirty="0"/>
                  <a:t>共现时对应的特征</a:t>
                </a:r>
                <a:r>
                  <a:rPr lang="en-US" altLang="zh-CN" dirty="0"/>
                  <a:t>)——</a:t>
                </a:r>
                <a:r>
                  <a:rPr lang="zh-CN" altLang="en-US" dirty="0"/>
                  <a:t>特征函数。</a:t>
                </a:r>
                <a:endParaRPr lang="en-US" altLang="zh-CN" dirty="0"/>
              </a:p>
              <a:p>
                <a:r>
                  <a:rPr kumimoji="1" lang="zh-Hans" altLang="en-US" b="0" dirty="0"/>
                  <a:t>                                </a:t>
                </a:r>
                <a14:m>
                  <m:oMath xmlns:m="http://schemas.openxmlformats.org/officeDocument/2006/math">
                    <m:func>
                      <m:funcPr>
                        <m:ctrlPr>
                          <a:rPr kumimoji="1" lang="zh-Hans" altLang="en-US" b="0" i="1" smtClean="0">
                            <a:latin typeface="Cambria Math" panose="02040503050406030204" pitchFamily="18" charset="0"/>
                          </a:rPr>
                        </m:ctrlPr>
                      </m:funcPr>
                      <m:fName>
                        <m:r>
                          <m:rPr>
                            <m:sty m:val="p"/>
                          </m:rPr>
                          <a:rPr kumimoji="1" lang="en-US" altLang="zh-Hans" b="0" i="0" smtClean="0">
                            <a:latin typeface="Cambria Math" panose="02040503050406030204" pitchFamily="18" charset="0"/>
                          </a:rPr>
                          <m:t>max</m:t>
                        </m:r>
                      </m:fName>
                      <m:e>
                        <m:r>
                          <a:rPr kumimoji="1" lang="en-US" altLang="zh-Hans" b="0" i="1" smtClean="0">
                            <a:latin typeface="Cambria Math" panose="02040503050406030204" pitchFamily="18" charset="0"/>
                          </a:rPr>
                          <m:t>𝐻</m:t>
                        </m:r>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𝑃</m:t>
                            </m:r>
                          </m:e>
                        </m:d>
                        <m:r>
                          <a:rPr kumimoji="1" lang="en-US" altLang="zh-Hans" b="0" i="1" smtClean="0">
                            <a:latin typeface="Cambria Math" panose="02040503050406030204" pitchFamily="18" charset="0"/>
                          </a:rPr>
                          <m:t>=</m:t>
                        </m:r>
                        <m:nary>
                          <m:naryPr>
                            <m:chr m:val="∑"/>
                            <m:supHide m:val="on"/>
                            <m:ctrlPr>
                              <a:rPr kumimoji="1" lang="en-US" altLang="zh-Hans" b="0"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𝑥</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𝑦</m:t>
                            </m:r>
                          </m:sub>
                          <m:sup/>
                          <m:e>
                            <m:acc>
                              <m:accPr>
                                <m:chr m:val="̅"/>
                                <m:ctrlPr>
                                  <a:rPr kumimoji="1" lang="en-US" altLang="zh-Hans" i="1">
                                    <a:latin typeface="Cambria Math" panose="02040503050406030204" pitchFamily="18" charset="0"/>
                                  </a:rPr>
                                </m:ctrlPr>
                              </m:accPr>
                              <m:e>
                                <m:r>
                                  <a:rPr kumimoji="1" lang="en-US" altLang="zh-Hans" i="1">
                                    <a:latin typeface="Cambria Math" panose="02040503050406030204" pitchFamily="18" charset="0"/>
                                  </a:rPr>
                                  <m:t>𝑃</m:t>
                                </m:r>
                              </m:e>
                            </m:acc>
                            <m:r>
                              <a:rPr kumimoji="1" lang="en-US" altLang="zh-Hans" b="0" i="1" smtClean="0">
                                <a:latin typeface="Cambria Math" panose="02040503050406030204" pitchFamily="18" charset="0"/>
                              </a:rPr>
                              <m:t>(</m:t>
                            </m:r>
                          </m:e>
                        </m:nary>
                        <m:r>
                          <a:rPr kumimoji="1" lang="en-US" altLang="zh-Hans" b="0" i="1" smtClean="0">
                            <a:latin typeface="Cambria Math" panose="02040503050406030204" pitchFamily="18" charset="0"/>
                          </a:rPr>
                          <m:t>𝑥</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𝑃</m:t>
                        </m:r>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e>
                            <m:r>
                              <a:rPr kumimoji="1" lang="en-US" altLang="zh-Hans" b="0" i="1" smtClean="0">
                                <a:latin typeface="Cambria Math" panose="02040503050406030204" pitchFamily="18" charset="0"/>
                              </a:rPr>
                              <m:t>𝑥</m:t>
                            </m:r>
                          </m:e>
                        </m:d>
                        <m:r>
                          <a:rPr kumimoji="1" lang="en-US" altLang="zh-Hans" b="0" i="1" smtClean="0">
                            <a:latin typeface="Cambria Math" panose="02040503050406030204" pitchFamily="18" charset="0"/>
                          </a:rPr>
                          <m:t>𝑙𝑜𝑔𝑃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𝑦</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𝑥</m:t>
                        </m:r>
                        <m:r>
                          <a:rPr kumimoji="1" lang="en-US" altLang="zh-Hans" b="0" i="1" smtClean="0">
                            <a:latin typeface="Cambria Math" panose="02040503050406030204" pitchFamily="18" charset="0"/>
                          </a:rPr>
                          <m:t>)</m:t>
                        </m:r>
                      </m:e>
                    </m:func>
                  </m:oMath>
                </a14:m>
                <a:endParaRPr kumimoji="1" lang="en-US" altLang="zh-CN" dirty="0"/>
              </a:p>
              <a:p>
                <a:pPr marL="0" indent="0">
                  <a:buNone/>
                </a:pPr>
                <a:r>
                  <a:rPr kumimoji="1" lang="zh-Hans" altLang="en-US" dirty="0"/>
                  <a:t>                               约束：</a:t>
                </a:r>
                <a:endParaRPr kumimoji="1" lang="en-US" altLang="zh-Hans"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Hans" i="1">
                              <a:latin typeface="Cambria Math" panose="02040503050406030204" pitchFamily="18" charset="0"/>
                            </a:rPr>
                            <m:t>E</m:t>
                          </m:r>
                        </m:e>
                        <m:sub>
                          <m:acc>
                            <m:accPr>
                              <m:chr m:val="̅"/>
                              <m:ctrlPr>
                                <a:rPr kumimoji="1" lang="en-US" altLang="zh-CN" i="1" smtClean="0">
                                  <a:latin typeface="Cambria Math" panose="02040503050406030204" pitchFamily="18" charset="0"/>
                                </a:rPr>
                              </m:ctrlPr>
                            </m:accPr>
                            <m:e>
                              <m:r>
                                <a:rPr kumimoji="1" lang="en-US" altLang="zh-Hans" b="0" i="1" smtClean="0">
                                  <a:latin typeface="Cambria Math" panose="02040503050406030204" pitchFamily="18" charset="0"/>
                                </a:rPr>
                                <m:t>𝑃</m:t>
                              </m:r>
                            </m:e>
                          </m:acc>
                        </m:sub>
                      </m:sSub>
                      <m:d>
                        <m:dPr>
                          <m:ctrlPr>
                            <a:rPr kumimoji="1" lang="en-US" altLang="zh-Hans" b="0" i="1" smtClean="0">
                              <a:latin typeface="Cambria Math" panose="02040503050406030204" pitchFamily="18" charset="0"/>
                            </a:rPr>
                          </m:ctrlPr>
                        </m:dPr>
                        <m:e>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𝑓</m:t>
                              </m:r>
                            </m:e>
                            <m:sub>
                              <m:r>
                                <a:rPr kumimoji="1" lang="en-US" altLang="zh-Hans" b="0" i="1" smtClean="0">
                                  <a:latin typeface="Cambria Math" panose="02040503050406030204" pitchFamily="18" charset="0"/>
                                </a:rPr>
                                <m:t>𝑖</m:t>
                              </m:r>
                            </m:sub>
                          </m:sSub>
                        </m:e>
                      </m:d>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𝐸</m:t>
                          </m:r>
                        </m:e>
                        <m:sub>
                          <m:r>
                            <a:rPr kumimoji="1" lang="en-US" altLang="zh-Hans" b="0" i="1" smtClean="0">
                              <a:latin typeface="Cambria Math" panose="02040503050406030204" pitchFamily="18" charset="0"/>
                            </a:rPr>
                            <m:t>𝑃</m:t>
                          </m:r>
                        </m:sub>
                      </m:sSub>
                      <m:d>
                        <m:dPr>
                          <m:ctrlPr>
                            <a:rPr kumimoji="1" lang="en-US" altLang="zh-Hans" b="0" i="1" smtClean="0">
                              <a:latin typeface="Cambria Math" panose="02040503050406030204" pitchFamily="18" charset="0"/>
                            </a:rPr>
                          </m:ctrlPr>
                        </m:dPr>
                        <m:e>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𝑓</m:t>
                              </m:r>
                            </m:e>
                            <m:sub>
                              <m:r>
                                <a:rPr kumimoji="1" lang="en-US" altLang="zh-Hans" b="0" i="1" smtClean="0">
                                  <a:latin typeface="Cambria Math" panose="02040503050406030204" pitchFamily="18" charset="0"/>
                                </a:rPr>
                                <m:t>𝑖</m:t>
                              </m:r>
                            </m:sub>
                          </m:sSub>
                        </m:e>
                      </m:d>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2</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3</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𝑀</m:t>
                          </m:r>
                        </m:e>
                      </m:d>
                    </m:oMath>
                  </m:oMathPara>
                </a14:m>
                <a:endParaRPr kumimoji="1" lang="en-US" altLang="zh-Hans" b="0"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𝑦</m:t>
                          </m:r>
                        </m:sub>
                        <m:sup/>
                        <m:e>
                          <m:r>
                            <a:rPr kumimoji="1" lang="en-US" altLang="zh-Hans" b="0" i="1" smtClean="0">
                              <a:latin typeface="Cambria Math" panose="02040503050406030204" pitchFamily="18" charset="0"/>
                            </a:rPr>
                            <m:t>𝑃</m:t>
                          </m:r>
                          <m:d>
                            <m:dPr>
                              <m:ctrlPr>
                                <a:rPr kumimoji="1" lang="en-US" altLang="zh-Hans" b="0" i="1" smtClean="0">
                                  <a:latin typeface="Cambria Math" panose="02040503050406030204" pitchFamily="18" charset="0"/>
                                </a:rPr>
                              </m:ctrlPr>
                            </m:dPr>
                            <m:e>
                              <m:r>
                                <a:rPr kumimoji="1" lang="en-US" altLang="zh-Hans" b="0" i="1" smtClean="0">
                                  <a:latin typeface="Cambria Math" panose="02040503050406030204" pitchFamily="18" charset="0"/>
                                </a:rPr>
                                <m:t>𝑦</m:t>
                              </m:r>
                            </m:e>
                            <m:e>
                              <m:r>
                                <a:rPr kumimoji="1" lang="en-US" altLang="zh-Hans" b="0" i="1" smtClean="0">
                                  <a:latin typeface="Cambria Math" panose="02040503050406030204" pitchFamily="18" charset="0"/>
                                </a:rPr>
                                <m:t>𝑥</m:t>
                              </m:r>
                            </m:e>
                          </m:d>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e>
                      </m:nary>
                    </m:oMath>
                  </m:oMathPara>
                </a14:m>
                <a:endParaRPr kumimoji="1" lang="zh-CN" altLang="en-US" dirty="0"/>
              </a:p>
            </p:txBody>
          </p:sp>
        </mc:Choice>
        <mc:Fallback xmlns="">
          <p:sp>
            <p:nvSpPr>
              <p:cNvPr id="3" name="内容占位符 2">
                <a:extLst>
                  <a:ext uri="{FF2B5EF4-FFF2-40B4-BE49-F238E27FC236}">
                    <a16:creationId xmlns:a16="http://schemas.microsoft.com/office/drawing/2014/main" id="{458DBB9B-1359-A040-9B17-A589976537C4}"/>
                  </a:ext>
                </a:extLst>
              </p:cNvPr>
              <p:cNvSpPr>
                <a:spLocks noGrp="1" noRot="1" noChangeAspect="1" noMove="1" noResize="1" noEditPoints="1" noAdjustHandles="1" noChangeArrowheads="1" noChangeShapeType="1" noTextEdit="1"/>
              </p:cNvSpPr>
              <p:nvPr>
                <p:ph idx="1"/>
              </p:nvPr>
            </p:nvSpPr>
            <p:spPr>
              <a:xfrm>
                <a:off x="677334" y="2160590"/>
                <a:ext cx="8596668" cy="3175686"/>
              </a:xfrm>
              <a:blipFill>
                <a:blip r:embed="rId3"/>
                <a:stretch>
                  <a:fillRect t="-797" r="-295" b="-31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3551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B806-DD0E-5D4F-9495-46CC61FA6A03}"/>
              </a:ext>
            </a:extLst>
          </p:cNvPr>
          <p:cNvSpPr>
            <a:spLocks noGrp="1"/>
          </p:cNvSpPr>
          <p:nvPr>
            <p:ph type="title"/>
          </p:nvPr>
        </p:nvSpPr>
        <p:spPr/>
        <p:txBody>
          <a:bodyPr/>
          <a:lstStyle/>
          <a:p>
            <a:r>
              <a:rPr kumimoji="1" lang="en-US" altLang="zh-Hans" dirty="0"/>
              <a:t>NER</a:t>
            </a:r>
            <a:r>
              <a:rPr kumimoji="1" lang="zh-Hans" altLang="en-US" dirty="0"/>
              <a:t>算法：基于统计的方法</a:t>
            </a:r>
            <a:r>
              <a:rPr kumimoji="1" lang="en-US" altLang="zh-Hans" dirty="0"/>
              <a:t/>
            </a:r>
            <a:br>
              <a:rPr kumimoji="1" lang="en-US" altLang="zh-Hans" dirty="0"/>
            </a:br>
            <a:r>
              <a:rPr kumimoji="1" lang="en-US" altLang="zh-Hans" dirty="0" smtClean="0"/>
              <a:t>HMM</a:t>
            </a:r>
            <a:r>
              <a:rPr kumimoji="1" lang="zh-CN" altLang="en-US" dirty="0" smtClean="0"/>
              <a:t>（隐马尔可夫模型）</a:t>
            </a:r>
            <a:endParaRPr kumimoji="1" lang="zh-CN" altLang="en-US" dirty="0"/>
          </a:p>
        </p:txBody>
      </p:sp>
      <p:sp>
        <p:nvSpPr>
          <p:cNvPr id="3" name="内容占位符 2">
            <a:extLst>
              <a:ext uri="{FF2B5EF4-FFF2-40B4-BE49-F238E27FC236}">
                <a16:creationId xmlns:a16="http://schemas.microsoft.com/office/drawing/2014/main" id="{2A1CE2A2-407F-1A46-B5F5-789E0BB8E328}"/>
              </a:ext>
            </a:extLst>
          </p:cNvPr>
          <p:cNvSpPr>
            <a:spLocks noGrp="1"/>
          </p:cNvSpPr>
          <p:nvPr>
            <p:ph idx="1"/>
          </p:nvPr>
        </p:nvSpPr>
        <p:spPr/>
        <p:txBody>
          <a:bodyPr/>
          <a:lstStyle/>
          <a:p>
            <a:r>
              <a:rPr kumimoji="1" lang="zh-Hans" altLang="en-US" dirty="0"/>
              <a:t>目标：求观察序列背后可能的标注序列</a:t>
            </a:r>
            <a:endParaRPr kumimoji="1" lang="en-US" altLang="zh-Hans" dirty="0"/>
          </a:p>
          <a:p>
            <a:r>
              <a:rPr kumimoji="1" lang="zh-Hans" altLang="en-US" dirty="0"/>
              <a:t>假设：马尔科夫假设</a:t>
            </a:r>
            <a:r>
              <a:rPr kumimoji="1" lang="en-US" altLang="zh-Hans" dirty="0">
                <a:sym typeface="Wingdings" pitchFamily="2" charset="2"/>
              </a:rPr>
              <a:t>(</a:t>
            </a:r>
            <a:r>
              <a:rPr kumimoji="1" lang="zh-Hans" altLang="en-US" dirty="0">
                <a:sym typeface="Wingdings" pitchFamily="2" charset="2"/>
              </a:rPr>
              <a:t>每个状态只依赖于前一个状态</a:t>
            </a:r>
            <a:r>
              <a:rPr kumimoji="1" lang="en-US" altLang="zh-Hans" dirty="0">
                <a:sym typeface="Wingdings" pitchFamily="2" charset="2"/>
              </a:rPr>
              <a:t>)</a:t>
            </a:r>
          </a:p>
          <a:p>
            <a:endParaRPr kumimoji="1" lang="zh-CN" altLang="en-US" dirty="0"/>
          </a:p>
        </p:txBody>
      </p:sp>
      <p:sp>
        <p:nvSpPr>
          <p:cNvPr id="4" name="矩形 3">
            <a:extLst>
              <a:ext uri="{FF2B5EF4-FFF2-40B4-BE49-F238E27FC236}">
                <a16:creationId xmlns:a16="http://schemas.microsoft.com/office/drawing/2014/main" id="{20ECB2A1-B50F-7B4D-B9C5-2B665F629F6B}"/>
              </a:ext>
            </a:extLst>
          </p:cNvPr>
          <p:cNvSpPr/>
          <p:nvPr/>
        </p:nvSpPr>
        <p:spPr>
          <a:xfrm>
            <a:off x="1047404" y="3358342"/>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FDD903D-F5ED-3647-8ACD-A51F54483FF3}"/>
              </a:ext>
            </a:extLst>
          </p:cNvPr>
          <p:cNvSpPr/>
          <p:nvPr/>
        </p:nvSpPr>
        <p:spPr>
          <a:xfrm>
            <a:off x="2164080" y="3358342"/>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A29DB17-547F-164F-9986-98D23C2687D7}"/>
              </a:ext>
            </a:extLst>
          </p:cNvPr>
          <p:cNvSpPr/>
          <p:nvPr/>
        </p:nvSpPr>
        <p:spPr>
          <a:xfrm>
            <a:off x="3280756" y="3358342"/>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4D36CC9-5781-AB4A-B7CB-EE58D9645CDD}"/>
              </a:ext>
            </a:extLst>
          </p:cNvPr>
          <p:cNvSpPr/>
          <p:nvPr/>
        </p:nvSpPr>
        <p:spPr>
          <a:xfrm>
            <a:off x="4397432" y="3358342"/>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99D21807-97FC-AE44-BE51-903825752D52}"/>
              </a:ext>
            </a:extLst>
          </p:cNvPr>
          <p:cNvSpPr/>
          <p:nvPr/>
        </p:nvSpPr>
        <p:spPr>
          <a:xfrm>
            <a:off x="5514108" y="3358342"/>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A48FBD2-607E-D340-A5B0-0A9BF8EFDA0F}"/>
              </a:ext>
            </a:extLst>
          </p:cNvPr>
          <p:cNvSpPr/>
          <p:nvPr/>
        </p:nvSpPr>
        <p:spPr>
          <a:xfrm>
            <a:off x="1647305" y="3462251"/>
            <a:ext cx="365760" cy="2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D283AA61-33E4-A940-93A8-5A854BCEB668}"/>
              </a:ext>
            </a:extLst>
          </p:cNvPr>
          <p:cNvSpPr/>
          <p:nvPr/>
        </p:nvSpPr>
        <p:spPr>
          <a:xfrm>
            <a:off x="2741121" y="3462251"/>
            <a:ext cx="365760" cy="2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5632F6C6-BFD0-B045-9B98-6C3DD119D2DB}"/>
              </a:ext>
            </a:extLst>
          </p:cNvPr>
          <p:cNvSpPr/>
          <p:nvPr/>
        </p:nvSpPr>
        <p:spPr>
          <a:xfrm>
            <a:off x="3871652" y="3462251"/>
            <a:ext cx="365760" cy="2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C8AE6103-7EC6-294A-BA3D-CE9CC7FAE57B}"/>
              </a:ext>
            </a:extLst>
          </p:cNvPr>
          <p:cNvSpPr/>
          <p:nvPr/>
        </p:nvSpPr>
        <p:spPr>
          <a:xfrm>
            <a:off x="4947613" y="3462251"/>
            <a:ext cx="365760" cy="2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下箭头 13">
            <a:extLst>
              <a:ext uri="{FF2B5EF4-FFF2-40B4-BE49-F238E27FC236}">
                <a16:creationId xmlns:a16="http://schemas.microsoft.com/office/drawing/2014/main" id="{93F7EC7E-4E20-0B40-B3CB-119C5744071E}"/>
              </a:ext>
            </a:extLst>
          </p:cNvPr>
          <p:cNvSpPr/>
          <p:nvPr/>
        </p:nvSpPr>
        <p:spPr>
          <a:xfrm>
            <a:off x="1159625" y="3909782"/>
            <a:ext cx="224444" cy="3823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EAE5362-7787-E24D-B393-AFA7E625BF62}"/>
              </a:ext>
            </a:extLst>
          </p:cNvPr>
          <p:cNvSpPr/>
          <p:nvPr/>
        </p:nvSpPr>
        <p:spPr>
          <a:xfrm>
            <a:off x="1047404" y="4427972"/>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9B07051A-129A-7E42-B570-2752FA8B77C9}"/>
              </a:ext>
            </a:extLst>
          </p:cNvPr>
          <p:cNvSpPr/>
          <p:nvPr/>
        </p:nvSpPr>
        <p:spPr>
          <a:xfrm>
            <a:off x="2164080" y="4427972"/>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4525279F-7189-8949-BFD9-E2E1AEC98883}"/>
              </a:ext>
            </a:extLst>
          </p:cNvPr>
          <p:cNvSpPr/>
          <p:nvPr/>
        </p:nvSpPr>
        <p:spPr>
          <a:xfrm>
            <a:off x="3280755" y="4427972"/>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7EA7493-088E-6740-8FA0-6599FD6E4F4B}"/>
              </a:ext>
            </a:extLst>
          </p:cNvPr>
          <p:cNvSpPr/>
          <p:nvPr/>
        </p:nvSpPr>
        <p:spPr>
          <a:xfrm>
            <a:off x="4397430" y="4408273"/>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FC6B8EFF-A9F4-EA4B-9485-924B1E7123D0}"/>
              </a:ext>
            </a:extLst>
          </p:cNvPr>
          <p:cNvSpPr/>
          <p:nvPr/>
        </p:nvSpPr>
        <p:spPr>
          <a:xfrm>
            <a:off x="5514108" y="4408273"/>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FD8D98A1-70FE-F744-9182-F1D6400DFF34}"/>
              </a:ext>
            </a:extLst>
          </p:cNvPr>
          <p:cNvSpPr/>
          <p:nvPr/>
        </p:nvSpPr>
        <p:spPr>
          <a:xfrm>
            <a:off x="2276301" y="3930492"/>
            <a:ext cx="224444" cy="3823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70F861E1-80FD-3E47-9791-BBC9B6A3093F}"/>
              </a:ext>
            </a:extLst>
          </p:cNvPr>
          <p:cNvSpPr/>
          <p:nvPr/>
        </p:nvSpPr>
        <p:spPr>
          <a:xfrm>
            <a:off x="3392976" y="3930492"/>
            <a:ext cx="224444" cy="3823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下箭头 21">
            <a:extLst>
              <a:ext uri="{FF2B5EF4-FFF2-40B4-BE49-F238E27FC236}">
                <a16:creationId xmlns:a16="http://schemas.microsoft.com/office/drawing/2014/main" id="{53BBA240-6969-1A4B-923F-B6B0C2882998}"/>
              </a:ext>
            </a:extLst>
          </p:cNvPr>
          <p:cNvSpPr/>
          <p:nvPr/>
        </p:nvSpPr>
        <p:spPr>
          <a:xfrm>
            <a:off x="4509651" y="3909782"/>
            <a:ext cx="224444" cy="3823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下箭头 22">
            <a:extLst>
              <a:ext uri="{FF2B5EF4-FFF2-40B4-BE49-F238E27FC236}">
                <a16:creationId xmlns:a16="http://schemas.microsoft.com/office/drawing/2014/main" id="{DD10C012-C335-B146-81FB-832FDC2621E6}"/>
              </a:ext>
            </a:extLst>
          </p:cNvPr>
          <p:cNvSpPr/>
          <p:nvPr/>
        </p:nvSpPr>
        <p:spPr>
          <a:xfrm>
            <a:off x="5642950" y="3909782"/>
            <a:ext cx="224444" cy="3823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D62FB24-72CA-2243-9A00-3D7A29054E72}"/>
              </a:ext>
            </a:extLst>
          </p:cNvPr>
          <p:cNvSpPr txBox="1"/>
          <p:nvPr/>
        </p:nvSpPr>
        <p:spPr>
          <a:xfrm>
            <a:off x="1044629" y="4474276"/>
            <a:ext cx="599901" cy="369332"/>
          </a:xfrm>
          <a:prstGeom prst="rect">
            <a:avLst/>
          </a:prstGeom>
          <a:noFill/>
        </p:spPr>
        <p:txBody>
          <a:bodyPr wrap="square" rtlCol="0">
            <a:spAutoFit/>
          </a:bodyPr>
          <a:lstStyle/>
          <a:p>
            <a:r>
              <a:rPr kumimoji="1" lang="en-US" altLang="zh-Hans" dirty="0"/>
              <a:t>W1</a:t>
            </a:r>
            <a:endParaRPr kumimoji="1" lang="zh-CN" altLang="en-US" dirty="0"/>
          </a:p>
        </p:txBody>
      </p:sp>
      <p:sp>
        <p:nvSpPr>
          <p:cNvPr id="24" name="文本框 23">
            <a:extLst>
              <a:ext uri="{FF2B5EF4-FFF2-40B4-BE49-F238E27FC236}">
                <a16:creationId xmlns:a16="http://schemas.microsoft.com/office/drawing/2014/main" id="{6201AE53-041A-644E-A6CA-D762B8CFE157}"/>
              </a:ext>
            </a:extLst>
          </p:cNvPr>
          <p:cNvSpPr txBox="1"/>
          <p:nvPr/>
        </p:nvSpPr>
        <p:spPr>
          <a:xfrm>
            <a:off x="2141220" y="4479906"/>
            <a:ext cx="599901" cy="369332"/>
          </a:xfrm>
          <a:prstGeom prst="rect">
            <a:avLst/>
          </a:prstGeom>
          <a:noFill/>
        </p:spPr>
        <p:txBody>
          <a:bodyPr wrap="square" rtlCol="0">
            <a:spAutoFit/>
          </a:bodyPr>
          <a:lstStyle/>
          <a:p>
            <a:r>
              <a:rPr kumimoji="1" lang="en-US" altLang="zh-Hans" dirty="0"/>
              <a:t>W2</a:t>
            </a:r>
            <a:endParaRPr kumimoji="1" lang="zh-CN" altLang="en-US" dirty="0"/>
          </a:p>
        </p:txBody>
      </p:sp>
      <p:sp>
        <p:nvSpPr>
          <p:cNvPr id="25" name="文本框 24">
            <a:extLst>
              <a:ext uri="{FF2B5EF4-FFF2-40B4-BE49-F238E27FC236}">
                <a16:creationId xmlns:a16="http://schemas.microsoft.com/office/drawing/2014/main" id="{AC42E144-8347-B14D-9D86-3CE1598CB834}"/>
              </a:ext>
            </a:extLst>
          </p:cNvPr>
          <p:cNvSpPr txBox="1"/>
          <p:nvPr/>
        </p:nvSpPr>
        <p:spPr>
          <a:xfrm>
            <a:off x="3280754" y="4475776"/>
            <a:ext cx="599901" cy="369332"/>
          </a:xfrm>
          <a:prstGeom prst="rect">
            <a:avLst/>
          </a:prstGeom>
          <a:noFill/>
        </p:spPr>
        <p:txBody>
          <a:bodyPr wrap="square" rtlCol="0">
            <a:spAutoFit/>
          </a:bodyPr>
          <a:lstStyle/>
          <a:p>
            <a:r>
              <a:rPr kumimoji="1" lang="en-US" altLang="zh-Hans" dirty="0"/>
              <a:t>W3</a:t>
            </a:r>
            <a:endParaRPr kumimoji="1" lang="zh-CN" altLang="en-US" dirty="0"/>
          </a:p>
        </p:txBody>
      </p:sp>
      <p:sp>
        <p:nvSpPr>
          <p:cNvPr id="26" name="文本框 25">
            <a:extLst>
              <a:ext uri="{FF2B5EF4-FFF2-40B4-BE49-F238E27FC236}">
                <a16:creationId xmlns:a16="http://schemas.microsoft.com/office/drawing/2014/main" id="{560EF803-9896-8548-B347-7E8A44F4A5A1}"/>
              </a:ext>
            </a:extLst>
          </p:cNvPr>
          <p:cNvSpPr txBox="1"/>
          <p:nvPr/>
        </p:nvSpPr>
        <p:spPr>
          <a:xfrm>
            <a:off x="4375767" y="4474276"/>
            <a:ext cx="599901" cy="369332"/>
          </a:xfrm>
          <a:prstGeom prst="rect">
            <a:avLst/>
          </a:prstGeom>
          <a:noFill/>
        </p:spPr>
        <p:txBody>
          <a:bodyPr wrap="square" rtlCol="0">
            <a:spAutoFit/>
          </a:bodyPr>
          <a:lstStyle/>
          <a:p>
            <a:r>
              <a:rPr kumimoji="1" lang="en-US" altLang="zh-Hans" dirty="0"/>
              <a:t>W4</a:t>
            </a:r>
            <a:endParaRPr kumimoji="1" lang="zh-CN" altLang="en-US" dirty="0"/>
          </a:p>
        </p:txBody>
      </p:sp>
      <p:sp>
        <p:nvSpPr>
          <p:cNvPr id="27" name="文本框 26">
            <a:extLst>
              <a:ext uri="{FF2B5EF4-FFF2-40B4-BE49-F238E27FC236}">
                <a16:creationId xmlns:a16="http://schemas.microsoft.com/office/drawing/2014/main" id="{52DEBDF2-C90D-C444-9428-1DCEF0A35401}"/>
              </a:ext>
            </a:extLst>
          </p:cNvPr>
          <p:cNvSpPr txBox="1"/>
          <p:nvPr/>
        </p:nvSpPr>
        <p:spPr>
          <a:xfrm>
            <a:off x="5490092" y="4451124"/>
            <a:ext cx="599901" cy="369332"/>
          </a:xfrm>
          <a:prstGeom prst="rect">
            <a:avLst/>
          </a:prstGeom>
          <a:noFill/>
        </p:spPr>
        <p:txBody>
          <a:bodyPr wrap="square" rtlCol="0">
            <a:spAutoFit/>
          </a:bodyPr>
          <a:lstStyle/>
          <a:p>
            <a:r>
              <a:rPr kumimoji="1" lang="en-US" altLang="zh-Hans" dirty="0"/>
              <a:t>W5</a:t>
            </a:r>
            <a:endParaRPr kumimoji="1" lang="zh-CN" altLang="en-US" dirty="0"/>
          </a:p>
        </p:txBody>
      </p:sp>
      <p:sp>
        <p:nvSpPr>
          <p:cNvPr id="28" name="文本框 27">
            <a:extLst>
              <a:ext uri="{FF2B5EF4-FFF2-40B4-BE49-F238E27FC236}">
                <a16:creationId xmlns:a16="http://schemas.microsoft.com/office/drawing/2014/main" id="{7686F5D0-8CC0-504C-99A0-79247DC1B186}"/>
              </a:ext>
            </a:extLst>
          </p:cNvPr>
          <p:cNvSpPr txBox="1"/>
          <p:nvPr/>
        </p:nvSpPr>
        <p:spPr>
          <a:xfrm>
            <a:off x="1044629" y="3349228"/>
            <a:ext cx="599901" cy="369332"/>
          </a:xfrm>
          <a:prstGeom prst="rect">
            <a:avLst/>
          </a:prstGeom>
          <a:noFill/>
        </p:spPr>
        <p:txBody>
          <a:bodyPr wrap="square" rtlCol="0">
            <a:spAutoFit/>
          </a:bodyPr>
          <a:lstStyle/>
          <a:p>
            <a:r>
              <a:rPr kumimoji="1" lang="en-US" altLang="zh-Hans" dirty="0"/>
              <a:t>y1</a:t>
            </a:r>
            <a:endParaRPr kumimoji="1" lang="zh-CN" altLang="en-US" dirty="0"/>
          </a:p>
        </p:txBody>
      </p:sp>
      <p:sp>
        <p:nvSpPr>
          <p:cNvPr id="29" name="文本框 28">
            <a:extLst>
              <a:ext uri="{FF2B5EF4-FFF2-40B4-BE49-F238E27FC236}">
                <a16:creationId xmlns:a16="http://schemas.microsoft.com/office/drawing/2014/main" id="{FFF187AC-AB9D-BA41-A48D-013D2EED18E5}"/>
              </a:ext>
            </a:extLst>
          </p:cNvPr>
          <p:cNvSpPr txBox="1"/>
          <p:nvPr/>
        </p:nvSpPr>
        <p:spPr>
          <a:xfrm>
            <a:off x="2155074" y="3381494"/>
            <a:ext cx="599901" cy="369332"/>
          </a:xfrm>
          <a:prstGeom prst="rect">
            <a:avLst/>
          </a:prstGeom>
          <a:noFill/>
        </p:spPr>
        <p:txBody>
          <a:bodyPr wrap="square" rtlCol="0">
            <a:spAutoFit/>
          </a:bodyPr>
          <a:lstStyle/>
          <a:p>
            <a:r>
              <a:rPr kumimoji="1" lang="en-US" altLang="zh-Hans" dirty="0"/>
              <a:t>y2</a:t>
            </a:r>
            <a:endParaRPr kumimoji="1" lang="zh-CN" altLang="en-US" dirty="0"/>
          </a:p>
        </p:txBody>
      </p:sp>
      <p:sp>
        <p:nvSpPr>
          <p:cNvPr id="30" name="文本框 29">
            <a:extLst>
              <a:ext uri="{FF2B5EF4-FFF2-40B4-BE49-F238E27FC236}">
                <a16:creationId xmlns:a16="http://schemas.microsoft.com/office/drawing/2014/main" id="{254B43A8-96C4-0744-B507-6919677B6E41}"/>
              </a:ext>
            </a:extLst>
          </p:cNvPr>
          <p:cNvSpPr txBox="1"/>
          <p:nvPr/>
        </p:nvSpPr>
        <p:spPr>
          <a:xfrm>
            <a:off x="3265519" y="3385964"/>
            <a:ext cx="599901" cy="369332"/>
          </a:xfrm>
          <a:prstGeom prst="rect">
            <a:avLst/>
          </a:prstGeom>
          <a:noFill/>
        </p:spPr>
        <p:txBody>
          <a:bodyPr wrap="square" rtlCol="0">
            <a:spAutoFit/>
          </a:bodyPr>
          <a:lstStyle/>
          <a:p>
            <a:r>
              <a:rPr kumimoji="1" lang="en-US" altLang="zh-Hans" dirty="0"/>
              <a:t>y3</a:t>
            </a:r>
            <a:endParaRPr kumimoji="1" lang="zh-CN" altLang="en-US" dirty="0"/>
          </a:p>
        </p:txBody>
      </p:sp>
      <p:sp>
        <p:nvSpPr>
          <p:cNvPr id="31" name="文本框 30">
            <a:extLst>
              <a:ext uri="{FF2B5EF4-FFF2-40B4-BE49-F238E27FC236}">
                <a16:creationId xmlns:a16="http://schemas.microsoft.com/office/drawing/2014/main" id="{0BA1879B-2313-DA4A-876A-F1221E372D36}"/>
              </a:ext>
            </a:extLst>
          </p:cNvPr>
          <p:cNvSpPr txBox="1"/>
          <p:nvPr/>
        </p:nvSpPr>
        <p:spPr>
          <a:xfrm>
            <a:off x="4389791" y="3404646"/>
            <a:ext cx="599901" cy="369332"/>
          </a:xfrm>
          <a:prstGeom prst="rect">
            <a:avLst/>
          </a:prstGeom>
          <a:noFill/>
        </p:spPr>
        <p:txBody>
          <a:bodyPr wrap="square" rtlCol="0">
            <a:spAutoFit/>
          </a:bodyPr>
          <a:lstStyle/>
          <a:p>
            <a:r>
              <a:rPr kumimoji="1" lang="en-US" altLang="zh-Hans" dirty="0"/>
              <a:t>y4</a:t>
            </a:r>
            <a:endParaRPr kumimoji="1" lang="zh-CN" altLang="en-US" dirty="0"/>
          </a:p>
        </p:txBody>
      </p:sp>
      <p:sp>
        <p:nvSpPr>
          <p:cNvPr id="32" name="文本框 31">
            <a:extLst>
              <a:ext uri="{FF2B5EF4-FFF2-40B4-BE49-F238E27FC236}">
                <a16:creationId xmlns:a16="http://schemas.microsoft.com/office/drawing/2014/main" id="{6A6F547F-4C0A-3A4C-A55B-382C7A931981}"/>
              </a:ext>
            </a:extLst>
          </p:cNvPr>
          <p:cNvSpPr txBox="1"/>
          <p:nvPr/>
        </p:nvSpPr>
        <p:spPr>
          <a:xfrm>
            <a:off x="5514063" y="3378765"/>
            <a:ext cx="599901" cy="369332"/>
          </a:xfrm>
          <a:prstGeom prst="rect">
            <a:avLst/>
          </a:prstGeom>
          <a:noFill/>
        </p:spPr>
        <p:txBody>
          <a:bodyPr wrap="square" rtlCol="0">
            <a:spAutoFit/>
          </a:bodyPr>
          <a:lstStyle/>
          <a:p>
            <a:r>
              <a:rPr kumimoji="1" lang="en-US" altLang="zh-Hans" dirty="0"/>
              <a:t>y5</a:t>
            </a:r>
            <a:endParaRPr kumimoji="1" lang="zh-CN" altLang="en-US" dirty="0"/>
          </a:p>
        </p:txBody>
      </p:sp>
    </p:spTree>
    <p:extLst>
      <p:ext uri="{BB962C8B-B14F-4D97-AF65-F5344CB8AC3E}">
        <p14:creationId xmlns:p14="http://schemas.microsoft.com/office/powerpoint/2010/main" val="300434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CD88B-5AB3-8243-9041-2251767BD09F}"/>
              </a:ext>
            </a:extLst>
          </p:cNvPr>
          <p:cNvSpPr>
            <a:spLocks noGrp="1"/>
          </p:cNvSpPr>
          <p:nvPr>
            <p:ph type="title"/>
          </p:nvPr>
        </p:nvSpPr>
        <p:spPr/>
        <p:txBody>
          <a:bodyPr/>
          <a:lstStyle/>
          <a:p>
            <a:r>
              <a:rPr kumimoji="1" lang="en-US" altLang="zh-Hans" dirty="0"/>
              <a:t>NER</a:t>
            </a:r>
            <a:r>
              <a:rPr kumimoji="1" lang="zh-Hans" altLang="en-US" dirty="0"/>
              <a:t>算法：基于统计的方法</a:t>
            </a:r>
            <a:r>
              <a:rPr kumimoji="1" lang="en-US" altLang="zh-Hans" dirty="0"/>
              <a:t/>
            </a:r>
            <a:br>
              <a:rPr kumimoji="1" lang="en-US" altLang="zh-Hans" dirty="0"/>
            </a:br>
            <a:r>
              <a:rPr kumimoji="1" lang="en-US" altLang="zh-Hans" dirty="0" smtClean="0"/>
              <a:t>CRF(</a:t>
            </a:r>
            <a:r>
              <a:rPr kumimoji="1" lang="zh-CN" altLang="en-US" dirty="0" smtClean="0"/>
              <a:t>条件随机场</a:t>
            </a:r>
            <a:r>
              <a:rPr kumimoji="1" lang="en-US" altLang="zh-Hans" dirty="0" smtClean="0"/>
              <a:t>)</a:t>
            </a:r>
            <a:endParaRPr kumimoji="1" lang="zh-CN" altLang="en-US" dirty="0"/>
          </a:p>
        </p:txBody>
      </p:sp>
      <p:pic>
        <p:nvPicPr>
          <p:cNvPr id="4" name="内容占位符 3">
            <a:extLst>
              <a:ext uri="{FF2B5EF4-FFF2-40B4-BE49-F238E27FC236}">
                <a16:creationId xmlns:a16="http://schemas.microsoft.com/office/drawing/2014/main" id="{171BB35C-F2C9-0445-87DC-AD162F6BC5A6}"/>
              </a:ext>
            </a:extLst>
          </p:cNvPr>
          <p:cNvPicPr>
            <a:picLocks noGrp="1" noChangeAspect="1"/>
          </p:cNvPicPr>
          <p:nvPr>
            <p:ph idx="1"/>
          </p:nvPr>
        </p:nvPicPr>
        <p:blipFill>
          <a:blip r:embed="rId3"/>
          <a:stretch>
            <a:fillRect/>
          </a:stretch>
        </p:blipFill>
        <p:spPr>
          <a:xfrm>
            <a:off x="964667" y="2211184"/>
            <a:ext cx="3778636" cy="274181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73E6EC8-4559-374C-A618-45E3E1C25067}"/>
                  </a:ext>
                </a:extLst>
              </p:cNvPr>
              <p:cNvSpPr txBox="1"/>
              <p:nvPr/>
            </p:nvSpPr>
            <p:spPr>
              <a:xfrm>
                <a:off x="5823284" y="2211184"/>
                <a:ext cx="3994484" cy="1722651"/>
              </a:xfrm>
              <a:prstGeom prst="rect">
                <a:avLst/>
              </a:prstGeom>
              <a:noFill/>
            </p:spPr>
            <p:txBody>
              <a:bodyPr wrap="square" rtlCol="0">
                <a:spAutoFit/>
              </a:bodyPr>
              <a:lstStyle/>
              <a:p>
                <a:r>
                  <a:rPr kumimoji="1" lang="zh-Hans" altLang="en-US" dirty="0"/>
                  <a:t>特征函数：</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Hans" b="0" i="1" smtClean="0">
                            <a:latin typeface="Cambria Math" panose="02040503050406030204" pitchFamily="18" charset="0"/>
                          </a:rPr>
                          <m:t>𝑓</m:t>
                        </m:r>
                      </m:e>
                      <m:sub>
                        <m:r>
                          <a:rPr kumimoji="1" lang="en-US" altLang="zh-Hans" b="0" i="1" smtClean="0">
                            <a:latin typeface="Cambria Math" panose="02040503050406030204" pitchFamily="18" charset="0"/>
                          </a:rPr>
                          <m:t>𝑗</m:t>
                        </m:r>
                      </m:sub>
                    </m:sSub>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𝑙</m:t>
                        </m:r>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𝑙</m:t>
                        </m:r>
                      </m:e>
                      <m:sub>
                        <m: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−1</m:t>
                        </m:r>
                      </m:sub>
                    </m:sSub>
                    <m:r>
                      <a:rPr kumimoji="1" lang="en-US" altLang="zh-Hans" b="0" i="1" smtClean="0">
                        <a:latin typeface="Cambria Math" panose="02040503050406030204" pitchFamily="18" charset="0"/>
                      </a:rPr>
                      <m:t>)</m:t>
                    </m:r>
                  </m:oMath>
                </a14:m>
                <a:endParaRPr kumimoji="1" lang="en-US" altLang="zh-CN" dirty="0"/>
              </a:p>
              <a:p>
                <a:r>
                  <a:rPr kumimoji="1" lang="zh-Hans" altLang="en-US" dirty="0"/>
                  <a:t>从特征函数到概率：</a:t>
                </a:r>
                <a:endParaRPr kumimoji="1" lang="en-US" altLang="zh-Hans" dirty="0"/>
              </a:p>
              <a:p>
                <a:r>
                  <a:rPr kumimoji="1" lang="en-US" altLang="zh-Hans" dirty="0"/>
                  <a:t>Score(</a:t>
                </a:r>
                <a:r>
                  <a:rPr kumimoji="1" lang="en-US" altLang="zh-Hans" dirty="0" err="1"/>
                  <a:t>l|s</a:t>
                </a:r>
                <a:r>
                  <a:rPr kumimoji="1" lang="en-US" altLang="zh-Hans" dirty="0"/>
                  <a:t>)=</a:t>
                </a:r>
                <a14:m>
                  <m:oMath xmlns:m="http://schemas.openxmlformats.org/officeDocument/2006/math">
                    <m:nary>
                      <m:naryPr>
                        <m:chr m:val="∑"/>
                        <m:ctrlPr>
                          <a:rPr kumimoji="1" lang="en-US" altLang="zh-Hans" i="1" smtClean="0">
                            <a:latin typeface="Cambria Math" panose="02040503050406030204" pitchFamily="18" charset="0"/>
                          </a:rPr>
                        </m:ctrlPr>
                      </m:naryPr>
                      <m:sub>
                        <m:r>
                          <m:rPr>
                            <m:brk m:alnAt="23"/>
                          </m:rPr>
                          <a:rPr kumimoji="1" lang="en-US" altLang="zh-Hans" b="0" i="1" smtClean="0">
                            <a:latin typeface="Cambria Math" panose="02040503050406030204" pitchFamily="18" charset="0"/>
                          </a:rPr>
                          <m:t>𝑗</m:t>
                        </m:r>
                        <m:r>
                          <a:rPr kumimoji="1" lang="en-US" altLang="zh-Hans" b="0" i="1" smtClean="0">
                            <a:latin typeface="Cambria Math" panose="02040503050406030204" pitchFamily="18" charset="0"/>
                          </a:rPr>
                          <m:t>=1</m:t>
                        </m:r>
                      </m:sub>
                      <m:sup>
                        <m:r>
                          <a:rPr kumimoji="1" lang="en-US" altLang="zh-Hans" b="0" i="1" smtClean="0">
                            <a:latin typeface="Cambria Math" panose="02040503050406030204" pitchFamily="18" charset="0"/>
                          </a:rPr>
                          <m:t>𝑚</m:t>
                        </m:r>
                      </m:sup>
                      <m:e>
                        <m:nary>
                          <m:naryPr>
                            <m:chr m:val="∑"/>
                            <m:limLoc m:val="subSup"/>
                            <m:ctrlPr>
                              <a:rPr kumimoji="1" lang="en-US" altLang="zh-Hans" i="1" smtClean="0">
                                <a:latin typeface="Cambria Math" panose="02040503050406030204" pitchFamily="18" charset="0"/>
                              </a:rPr>
                            </m:ctrlPr>
                          </m:naryPr>
                          <m:sub>
                            <m:r>
                              <m:rPr>
                                <m:brk m:alnAt="25"/>
                              </m:rP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=1</m:t>
                            </m:r>
                          </m:sub>
                          <m:sup>
                            <m:r>
                              <a:rPr kumimoji="1" lang="en-US" altLang="zh-Hans" b="0" i="1" smtClean="0">
                                <a:latin typeface="Cambria Math" panose="02040503050406030204" pitchFamily="18" charset="0"/>
                              </a:rPr>
                              <m:t>𝑛</m:t>
                            </m:r>
                          </m:sup>
                          <m:e>
                            <m:sSub>
                              <m:sSubPr>
                                <m:ctrlPr>
                                  <a:rPr kumimoji="1" lang="en-US" altLang="zh-Hans" i="1" smtClean="0">
                                    <a:latin typeface="Cambria Math" panose="02040503050406030204" pitchFamily="18" charset="0"/>
                                  </a:rPr>
                                </m:ctrlPr>
                              </m:sSubPr>
                              <m:e>
                                <m:r>
                                  <m:rPr>
                                    <m:sty m:val="p"/>
                                  </m:rPr>
                                  <a:rPr kumimoji="1" lang="en-US" altLang="zh-Hans" i="1">
                                    <a:latin typeface="Cambria Math" panose="02040503050406030204" pitchFamily="18" charset="0"/>
                                  </a:rPr>
                                  <m:t>λ</m:t>
                                </m:r>
                              </m:e>
                              <m:sub>
                                <m:r>
                                  <m:rPr>
                                    <m:sty m:val="p"/>
                                  </m:rPr>
                                  <a:rPr kumimoji="1" lang="en-US" altLang="zh-Hans" i="1">
                                    <a:latin typeface="Cambria Math" panose="02040503050406030204" pitchFamily="18" charset="0"/>
                                  </a:rPr>
                                  <m:t>j</m:t>
                                </m:r>
                              </m:sub>
                            </m:sSub>
                            <m:sSub>
                              <m:sSubPr>
                                <m:ctrlPr>
                                  <a:rPr kumimoji="1" lang="en-US" altLang="zh-Hans" i="1" smtClean="0">
                                    <a:latin typeface="Cambria Math" panose="02040503050406030204" pitchFamily="18" charset="0"/>
                                  </a:rPr>
                                </m:ctrlPr>
                              </m:sSubPr>
                              <m:e>
                                <m:r>
                                  <a:rPr kumimoji="1" lang="en-US" altLang="zh-Hans" b="0" i="1" smtClean="0">
                                    <a:latin typeface="Cambria Math" panose="02040503050406030204" pitchFamily="18" charset="0"/>
                                  </a:rPr>
                                  <m:t>𝑓</m:t>
                                </m:r>
                              </m:e>
                              <m:sub>
                                <m:r>
                                  <a:rPr kumimoji="1" lang="en-US" altLang="zh-Hans" b="0" i="1" smtClean="0">
                                    <a:latin typeface="Cambria Math" panose="02040503050406030204" pitchFamily="18" charset="0"/>
                                  </a:rPr>
                                  <m:t>𝑗</m:t>
                                </m:r>
                              </m:sub>
                            </m:sSub>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𝑙</m:t>
                                </m:r>
                              </m:e>
                              <m:sub>
                                <m:r>
                                  <a:rPr kumimoji="1" lang="en-US" altLang="zh-Hans" b="0" i="1" smtClean="0">
                                    <a:latin typeface="Cambria Math" panose="02040503050406030204" pitchFamily="18" charset="0"/>
                                  </a:rPr>
                                  <m:t>𝑖</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𝑙</m:t>
                                </m:r>
                              </m:e>
                              <m:sub>
                                <m:r>
                                  <a:rPr kumimoji="1" lang="en-US" altLang="zh-Hans" b="0" i="1" smtClean="0">
                                    <a:latin typeface="Cambria Math" panose="02040503050406030204" pitchFamily="18" charset="0"/>
                                  </a:rPr>
                                  <m:t>𝑖</m:t>
                                </m:r>
                                <m:r>
                                  <a:rPr kumimoji="1" lang="en-US" altLang="zh-Hans" b="0" i="1" smtClean="0">
                                    <a:latin typeface="Cambria Math" panose="02040503050406030204" pitchFamily="18" charset="0"/>
                                  </a:rPr>
                                  <m:t>−1</m:t>
                                </m:r>
                              </m:sub>
                            </m:sSub>
                            <m:r>
                              <a:rPr kumimoji="1" lang="en-US" altLang="zh-Hans" b="0" i="1" smtClean="0">
                                <a:latin typeface="Cambria Math" panose="02040503050406030204" pitchFamily="18" charset="0"/>
                              </a:rPr>
                              <m:t>)</m:t>
                            </m:r>
                          </m:e>
                        </m:nary>
                      </m:e>
                    </m:nary>
                  </m:oMath>
                </a14:m>
                <a:endParaRPr kumimoji="1" lang="en-US" altLang="zh-Hans" dirty="0"/>
              </a:p>
              <a:p>
                <a:endParaRPr kumimoji="1" lang="en-US" altLang="zh-CN" dirty="0"/>
              </a:p>
              <a:p>
                <a:r>
                  <a:rPr kumimoji="1" lang="en-US" altLang="zh-Hans" dirty="0"/>
                  <a:t>P(</a:t>
                </a:r>
                <a:r>
                  <a:rPr kumimoji="1" lang="en-US" altLang="zh-Hans" dirty="0" err="1"/>
                  <a:t>l|s</a:t>
                </a:r>
                <a:r>
                  <a:rPr kumimoji="1" lang="en-US" altLang="zh-Hans" dirty="0"/>
                  <a:t>)=</a:t>
                </a:r>
                <a14:m>
                  <m:oMath xmlns:m="http://schemas.openxmlformats.org/officeDocument/2006/math">
                    <m:f>
                      <m:fPr>
                        <m:ctrlPr>
                          <a:rPr kumimoji="1" lang="en-US" altLang="zh-Hans" i="1" smtClean="0">
                            <a:latin typeface="Cambria Math" panose="02040503050406030204" pitchFamily="18" charset="0"/>
                          </a:rPr>
                        </m:ctrlPr>
                      </m:fPr>
                      <m:num>
                        <m:r>
                          <m:rPr>
                            <m:sty m:val="p"/>
                          </m:rPr>
                          <a:rPr kumimoji="1" lang="en-US" altLang="zh-Hans" b="0" i="0" smtClean="0">
                            <a:latin typeface="Cambria Math" panose="02040503050406030204" pitchFamily="18" charset="0"/>
                          </a:rPr>
                          <m:t>exp</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𝑠𝑐𝑜𝑟𝑒</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𝑙</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m:t>
                        </m:r>
                        <m:r>
                          <a:rPr kumimoji="1" lang="en-US" altLang="zh-Hans" b="0" i="1" smtClean="0">
                            <a:latin typeface="Cambria Math" panose="02040503050406030204" pitchFamily="18" charset="0"/>
                          </a:rPr>
                          <m:t>))</m:t>
                        </m:r>
                      </m:num>
                      <m:den>
                        <m:nary>
                          <m:naryPr>
                            <m:chr m:val="∑"/>
                            <m:supHide m:val="on"/>
                            <m:ctrlPr>
                              <a:rPr kumimoji="1" lang="en-US" altLang="zh-Hans" i="1" smtClean="0">
                                <a:latin typeface="Cambria Math" panose="02040503050406030204" pitchFamily="18" charset="0"/>
                              </a:rPr>
                            </m:ctrlPr>
                          </m:naryPr>
                          <m:sub>
                            <m:r>
                              <m:rPr>
                                <m:brk m:alnAt="7"/>
                              </m:rPr>
                              <a:rPr kumimoji="1" lang="en-US" altLang="zh-Hans" b="0" i="1" smtClean="0">
                                <a:latin typeface="Cambria Math" panose="02040503050406030204" pitchFamily="18" charset="0"/>
                              </a:rPr>
                              <m:t>𝑙</m:t>
                            </m:r>
                            <m:r>
                              <a:rPr kumimoji="1" lang="en-US" altLang="zh-Hans" b="0" i="1" smtClean="0">
                                <a:latin typeface="Cambria Math" panose="02040503050406030204" pitchFamily="18" charset="0"/>
                              </a:rPr>
                              <m:t>′</m:t>
                            </m:r>
                          </m:sub>
                          <m:sup/>
                          <m:e>
                            <m:r>
                              <m:rPr>
                                <m:sty m:val="p"/>
                              </m:rPr>
                              <a:rPr kumimoji="1" lang="en-US" altLang="zh-Hans" b="0" i="0" smtClean="0">
                                <a:latin typeface="Cambria Math" panose="02040503050406030204" pitchFamily="18" charset="0"/>
                              </a:rPr>
                              <m:t>exp</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𝑠𝑐𝑜𝑟𝑒</m:t>
                            </m:r>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a:rPr kumimoji="1" lang="en-US" altLang="zh-Hans" b="0" i="1" smtClean="0">
                                    <a:latin typeface="Cambria Math" panose="02040503050406030204" pitchFamily="18" charset="0"/>
                                  </a:rPr>
                                  <m:t>𝑙</m:t>
                                </m:r>
                              </m:e>
                              <m:sup>
                                <m:r>
                                  <a:rPr kumimoji="1" lang="en-US" altLang="zh-Hans" b="0" i="1" smtClean="0">
                                    <a:latin typeface="Cambria Math" panose="02040503050406030204" pitchFamily="18" charset="0"/>
                                  </a:rPr>
                                  <m:t>′</m:t>
                                </m:r>
                              </m:sup>
                            </m:sSup>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𝑠</m:t>
                            </m:r>
                            <m:r>
                              <a:rPr kumimoji="1" lang="en-US" altLang="zh-Hans" b="0" i="1" smtClean="0">
                                <a:latin typeface="Cambria Math" panose="02040503050406030204" pitchFamily="18" charset="0"/>
                              </a:rPr>
                              <m:t>))</m:t>
                            </m:r>
                          </m:e>
                        </m:nary>
                      </m:den>
                    </m:f>
                  </m:oMath>
                </a14:m>
                <a:endParaRPr kumimoji="1" lang="en-US" altLang="zh-CN" dirty="0"/>
              </a:p>
            </p:txBody>
          </p:sp>
        </mc:Choice>
        <mc:Fallback xmlns="">
          <p:sp>
            <p:nvSpPr>
              <p:cNvPr id="3" name="文本框 2">
                <a:extLst>
                  <a:ext uri="{FF2B5EF4-FFF2-40B4-BE49-F238E27FC236}">
                    <a16:creationId xmlns:a16="http://schemas.microsoft.com/office/drawing/2014/main" id="{873E6EC8-4559-374C-A618-45E3E1C25067}"/>
                  </a:ext>
                </a:extLst>
              </p:cNvPr>
              <p:cNvSpPr txBox="1">
                <a:spLocks noRot="1" noChangeAspect="1" noMove="1" noResize="1" noEditPoints="1" noAdjustHandles="1" noChangeArrowheads="1" noChangeShapeType="1" noTextEdit="1"/>
              </p:cNvSpPr>
              <p:nvPr/>
            </p:nvSpPr>
            <p:spPr>
              <a:xfrm>
                <a:off x="5823284" y="2211184"/>
                <a:ext cx="3994484" cy="1722651"/>
              </a:xfrm>
              <a:prstGeom prst="rect">
                <a:avLst/>
              </a:prstGeom>
              <a:blipFill>
                <a:blip r:embed="rId4"/>
                <a:stretch>
                  <a:fillRect l="-1270" t="-1460" b="-24818"/>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B0784574-E5C1-5A45-B443-19D7C0A4E9AE}"/>
              </a:ext>
            </a:extLst>
          </p:cNvPr>
          <p:cNvSpPr/>
          <p:nvPr/>
        </p:nvSpPr>
        <p:spPr>
          <a:xfrm>
            <a:off x="1080645" y="5242897"/>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1C596218-4D55-8943-946F-1EF1B454D35B}"/>
              </a:ext>
            </a:extLst>
          </p:cNvPr>
          <p:cNvSpPr/>
          <p:nvPr/>
        </p:nvSpPr>
        <p:spPr>
          <a:xfrm>
            <a:off x="2197321" y="5242897"/>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67EC7E46-09D5-B448-B756-D1C94E1AED98}"/>
              </a:ext>
            </a:extLst>
          </p:cNvPr>
          <p:cNvSpPr/>
          <p:nvPr/>
        </p:nvSpPr>
        <p:spPr>
          <a:xfrm>
            <a:off x="3313997" y="5242897"/>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CB5DE802-0C40-F24A-BE9B-8F410ECBD918}"/>
              </a:ext>
            </a:extLst>
          </p:cNvPr>
          <p:cNvSpPr/>
          <p:nvPr/>
        </p:nvSpPr>
        <p:spPr>
          <a:xfrm>
            <a:off x="4430673" y="5242897"/>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DCC54546-612C-E14C-A71B-FAC0D31226AD}"/>
              </a:ext>
            </a:extLst>
          </p:cNvPr>
          <p:cNvSpPr/>
          <p:nvPr/>
        </p:nvSpPr>
        <p:spPr>
          <a:xfrm>
            <a:off x="5547349" y="5242897"/>
            <a:ext cx="448887"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81BBBC95-34C5-8442-98D2-65883F19AFF4}"/>
              </a:ext>
            </a:extLst>
          </p:cNvPr>
          <p:cNvSpPr/>
          <p:nvPr/>
        </p:nvSpPr>
        <p:spPr>
          <a:xfrm>
            <a:off x="1080645" y="6312527"/>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462558AD-1F62-3D48-A712-4A7249EFCA1E}"/>
              </a:ext>
            </a:extLst>
          </p:cNvPr>
          <p:cNvSpPr/>
          <p:nvPr/>
        </p:nvSpPr>
        <p:spPr>
          <a:xfrm>
            <a:off x="2197321" y="6312527"/>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DFD16137-10E3-C640-90F3-9F9FC5AB6F79}"/>
              </a:ext>
            </a:extLst>
          </p:cNvPr>
          <p:cNvSpPr/>
          <p:nvPr/>
        </p:nvSpPr>
        <p:spPr>
          <a:xfrm>
            <a:off x="3313996" y="6312527"/>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C05C9993-D969-4540-BC35-6F3C7ECE0B7B}"/>
              </a:ext>
            </a:extLst>
          </p:cNvPr>
          <p:cNvSpPr/>
          <p:nvPr/>
        </p:nvSpPr>
        <p:spPr>
          <a:xfrm>
            <a:off x="4430671" y="6292828"/>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357CCFB0-700A-F24A-8DCB-CD43F3F60654}"/>
              </a:ext>
            </a:extLst>
          </p:cNvPr>
          <p:cNvSpPr/>
          <p:nvPr/>
        </p:nvSpPr>
        <p:spPr>
          <a:xfrm>
            <a:off x="5547349" y="6292828"/>
            <a:ext cx="448887" cy="415636"/>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42762DA4-4A5F-1242-B7D6-AD5CB5948DBE}"/>
              </a:ext>
            </a:extLst>
          </p:cNvPr>
          <p:cNvSpPr txBox="1"/>
          <p:nvPr/>
        </p:nvSpPr>
        <p:spPr>
          <a:xfrm>
            <a:off x="1077870" y="6358831"/>
            <a:ext cx="599901" cy="369332"/>
          </a:xfrm>
          <a:prstGeom prst="rect">
            <a:avLst/>
          </a:prstGeom>
          <a:noFill/>
        </p:spPr>
        <p:txBody>
          <a:bodyPr wrap="square" rtlCol="0">
            <a:spAutoFit/>
          </a:bodyPr>
          <a:lstStyle/>
          <a:p>
            <a:r>
              <a:rPr kumimoji="1" lang="en-US" altLang="zh-Hans" dirty="0"/>
              <a:t>W1</a:t>
            </a:r>
            <a:endParaRPr kumimoji="1" lang="zh-CN" altLang="en-US" dirty="0"/>
          </a:p>
        </p:txBody>
      </p:sp>
      <p:sp>
        <p:nvSpPr>
          <p:cNvPr id="54" name="文本框 53">
            <a:extLst>
              <a:ext uri="{FF2B5EF4-FFF2-40B4-BE49-F238E27FC236}">
                <a16:creationId xmlns:a16="http://schemas.microsoft.com/office/drawing/2014/main" id="{961F437F-DC74-EB46-BEB9-EE4E53C07848}"/>
              </a:ext>
            </a:extLst>
          </p:cNvPr>
          <p:cNvSpPr txBox="1"/>
          <p:nvPr/>
        </p:nvSpPr>
        <p:spPr>
          <a:xfrm>
            <a:off x="2174461" y="6364461"/>
            <a:ext cx="599901" cy="369332"/>
          </a:xfrm>
          <a:prstGeom prst="rect">
            <a:avLst/>
          </a:prstGeom>
          <a:noFill/>
        </p:spPr>
        <p:txBody>
          <a:bodyPr wrap="square" rtlCol="0">
            <a:spAutoFit/>
          </a:bodyPr>
          <a:lstStyle/>
          <a:p>
            <a:r>
              <a:rPr kumimoji="1" lang="en-US" altLang="zh-Hans" dirty="0"/>
              <a:t>W2</a:t>
            </a:r>
            <a:endParaRPr kumimoji="1" lang="zh-CN" altLang="en-US" dirty="0"/>
          </a:p>
        </p:txBody>
      </p:sp>
      <p:sp>
        <p:nvSpPr>
          <p:cNvPr id="55" name="文本框 54">
            <a:extLst>
              <a:ext uri="{FF2B5EF4-FFF2-40B4-BE49-F238E27FC236}">
                <a16:creationId xmlns:a16="http://schemas.microsoft.com/office/drawing/2014/main" id="{375A27E3-231C-6A45-9558-EDEA34743770}"/>
              </a:ext>
            </a:extLst>
          </p:cNvPr>
          <p:cNvSpPr txBox="1"/>
          <p:nvPr/>
        </p:nvSpPr>
        <p:spPr>
          <a:xfrm>
            <a:off x="3313995" y="6360331"/>
            <a:ext cx="599901" cy="369332"/>
          </a:xfrm>
          <a:prstGeom prst="rect">
            <a:avLst/>
          </a:prstGeom>
          <a:noFill/>
        </p:spPr>
        <p:txBody>
          <a:bodyPr wrap="square" rtlCol="0">
            <a:spAutoFit/>
          </a:bodyPr>
          <a:lstStyle/>
          <a:p>
            <a:r>
              <a:rPr kumimoji="1" lang="en-US" altLang="zh-Hans" dirty="0"/>
              <a:t>W3</a:t>
            </a:r>
            <a:endParaRPr kumimoji="1" lang="zh-CN" altLang="en-US" dirty="0"/>
          </a:p>
        </p:txBody>
      </p:sp>
      <p:sp>
        <p:nvSpPr>
          <p:cNvPr id="56" name="文本框 55">
            <a:extLst>
              <a:ext uri="{FF2B5EF4-FFF2-40B4-BE49-F238E27FC236}">
                <a16:creationId xmlns:a16="http://schemas.microsoft.com/office/drawing/2014/main" id="{AD1C0454-DCE8-A94C-906A-5DF65F333BA2}"/>
              </a:ext>
            </a:extLst>
          </p:cNvPr>
          <p:cNvSpPr txBox="1"/>
          <p:nvPr/>
        </p:nvSpPr>
        <p:spPr>
          <a:xfrm>
            <a:off x="4409008" y="6358831"/>
            <a:ext cx="599901" cy="369332"/>
          </a:xfrm>
          <a:prstGeom prst="rect">
            <a:avLst/>
          </a:prstGeom>
          <a:noFill/>
        </p:spPr>
        <p:txBody>
          <a:bodyPr wrap="square" rtlCol="0">
            <a:spAutoFit/>
          </a:bodyPr>
          <a:lstStyle/>
          <a:p>
            <a:r>
              <a:rPr kumimoji="1" lang="en-US" altLang="zh-Hans" dirty="0"/>
              <a:t>W4</a:t>
            </a:r>
            <a:endParaRPr kumimoji="1" lang="zh-CN" altLang="en-US" dirty="0"/>
          </a:p>
        </p:txBody>
      </p:sp>
      <p:sp>
        <p:nvSpPr>
          <p:cNvPr id="57" name="文本框 56">
            <a:extLst>
              <a:ext uri="{FF2B5EF4-FFF2-40B4-BE49-F238E27FC236}">
                <a16:creationId xmlns:a16="http://schemas.microsoft.com/office/drawing/2014/main" id="{4BE945F7-D225-D142-BF27-4E3F3BA6342E}"/>
              </a:ext>
            </a:extLst>
          </p:cNvPr>
          <p:cNvSpPr txBox="1"/>
          <p:nvPr/>
        </p:nvSpPr>
        <p:spPr>
          <a:xfrm>
            <a:off x="5523333" y="6335679"/>
            <a:ext cx="599901" cy="369332"/>
          </a:xfrm>
          <a:prstGeom prst="rect">
            <a:avLst/>
          </a:prstGeom>
          <a:noFill/>
        </p:spPr>
        <p:txBody>
          <a:bodyPr wrap="square" rtlCol="0">
            <a:spAutoFit/>
          </a:bodyPr>
          <a:lstStyle/>
          <a:p>
            <a:r>
              <a:rPr kumimoji="1" lang="en-US" altLang="zh-Hans" dirty="0"/>
              <a:t>W5</a:t>
            </a:r>
            <a:endParaRPr kumimoji="1" lang="zh-CN" altLang="en-US" dirty="0"/>
          </a:p>
        </p:txBody>
      </p:sp>
      <p:sp>
        <p:nvSpPr>
          <p:cNvPr id="58" name="文本框 57">
            <a:extLst>
              <a:ext uri="{FF2B5EF4-FFF2-40B4-BE49-F238E27FC236}">
                <a16:creationId xmlns:a16="http://schemas.microsoft.com/office/drawing/2014/main" id="{DE7B2739-D088-3E49-8CF9-DB6448AC111E}"/>
              </a:ext>
            </a:extLst>
          </p:cNvPr>
          <p:cNvSpPr txBox="1"/>
          <p:nvPr/>
        </p:nvSpPr>
        <p:spPr>
          <a:xfrm>
            <a:off x="1077870" y="5233783"/>
            <a:ext cx="599901" cy="369332"/>
          </a:xfrm>
          <a:prstGeom prst="rect">
            <a:avLst/>
          </a:prstGeom>
          <a:noFill/>
        </p:spPr>
        <p:txBody>
          <a:bodyPr wrap="square" rtlCol="0">
            <a:spAutoFit/>
          </a:bodyPr>
          <a:lstStyle/>
          <a:p>
            <a:r>
              <a:rPr kumimoji="1" lang="en-US" altLang="zh-Hans" dirty="0"/>
              <a:t>y1</a:t>
            </a:r>
            <a:endParaRPr kumimoji="1" lang="zh-CN" altLang="en-US" dirty="0"/>
          </a:p>
        </p:txBody>
      </p:sp>
      <p:sp>
        <p:nvSpPr>
          <p:cNvPr id="59" name="文本框 58">
            <a:extLst>
              <a:ext uri="{FF2B5EF4-FFF2-40B4-BE49-F238E27FC236}">
                <a16:creationId xmlns:a16="http://schemas.microsoft.com/office/drawing/2014/main" id="{FA5B2828-C9FE-8343-9A2E-3B0E27E7A605}"/>
              </a:ext>
            </a:extLst>
          </p:cNvPr>
          <p:cNvSpPr txBox="1"/>
          <p:nvPr/>
        </p:nvSpPr>
        <p:spPr>
          <a:xfrm>
            <a:off x="2188315" y="5266049"/>
            <a:ext cx="599901" cy="369332"/>
          </a:xfrm>
          <a:prstGeom prst="rect">
            <a:avLst/>
          </a:prstGeom>
          <a:noFill/>
        </p:spPr>
        <p:txBody>
          <a:bodyPr wrap="square" rtlCol="0">
            <a:spAutoFit/>
          </a:bodyPr>
          <a:lstStyle/>
          <a:p>
            <a:r>
              <a:rPr kumimoji="1" lang="en-US" altLang="zh-Hans" dirty="0"/>
              <a:t>y2</a:t>
            </a:r>
            <a:endParaRPr kumimoji="1" lang="zh-CN" altLang="en-US" dirty="0"/>
          </a:p>
        </p:txBody>
      </p:sp>
      <p:sp>
        <p:nvSpPr>
          <p:cNvPr id="60" name="文本框 59">
            <a:extLst>
              <a:ext uri="{FF2B5EF4-FFF2-40B4-BE49-F238E27FC236}">
                <a16:creationId xmlns:a16="http://schemas.microsoft.com/office/drawing/2014/main" id="{13C95A1C-4FE2-1546-8E90-C3D418C6ACCF}"/>
              </a:ext>
            </a:extLst>
          </p:cNvPr>
          <p:cNvSpPr txBox="1"/>
          <p:nvPr/>
        </p:nvSpPr>
        <p:spPr>
          <a:xfrm>
            <a:off x="3298760" y="5270519"/>
            <a:ext cx="599901" cy="369332"/>
          </a:xfrm>
          <a:prstGeom prst="rect">
            <a:avLst/>
          </a:prstGeom>
          <a:noFill/>
        </p:spPr>
        <p:txBody>
          <a:bodyPr wrap="square" rtlCol="0">
            <a:spAutoFit/>
          </a:bodyPr>
          <a:lstStyle/>
          <a:p>
            <a:r>
              <a:rPr kumimoji="1" lang="en-US" altLang="zh-Hans" dirty="0"/>
              <a:t>y3</a:t>
            </a:r>
            <a:endParaRPr kumimoji="1" lang="zh-CN" altLang="en-US" dirty="0"/>
          </a:p>
        </p:txBody>
      </p:sp>
      <p:sp>
        <p:nvSpPr>
          <p:cNvPr id="61" name="文本框 60">
            <a:extLst>
              <a:ext uri="{FF2B5EF4-FFF2-40B4-BE49-F238E27FC236}">
                <a16:creationId xmlns:a16="http://schemas.microsoft.com/office/drawing/2014/main" id="{5F41FED7-8012-0940-AFCF-AFB17DE9BF58}"/>
              </a:ext>
            </a:extLst>
          </p:cNvPr>
          <p:cNvSpPr txBox="1"/>
          <p:nvPr/>
        </p:nvSpPr>
        <p:spPr>
          <a:xfrm>
            <a:off x="4423032" y="5289201"/>
            <a:ext cx="599901" cy="369332"/>
          </a:xfrm>
          <a:prstGeom prst="rect">
            <a:avLst/>
          </a:prstGeom>
          <a:noFill/>
        </p:spPr>
        <p:txBody>
          <a:bodyPr wrap="square" rtlCol="0">
            <a:spAutoFit/>
          </a:bodyPr>
          <a:lstStyle/>
          <a:p>
            <a:r>
              <a:rPr kumimoji="1" lang="en-US" altLang="zh-Hans" dirty="0"/>
              <a:t>y4</a:t>
            </a:r>
            <a:endParaRPr kumimoji="1" lang="zh-CN" altLang="en-US" dirty="0"/>
          </a:p>
        </p:txBody>
      </p:sp>
      <p:sp>
        <p:nvSpPr>
          <p:cNvPr id="62" name="文本框 61">
            <a:extLst>
              <a:ext uri="{FF2B5EF4-FFF2-40B4-BE49-F238E27FC236}">
                <a16:creationId xmlns:a16="http://schemas.microsoft.com/office/drawing/2014/main" id="{EFAEFFC7-FE9B-6244-8358-E6A3A909E7E3}"/>
              </a:ext>
            </a:extLst>
          </p:cNvPr>
          <p:cNvSpPr txBox="1"/>
          <p:nvPr/>
        </p:nvSpPr>
        <p:spPr>
          <a:xfrm>
            <a:off x="5547304" y="5263320"/>
            <a:ext cx="599901" cy="369332"/>
          </a:xfrm>
          <a:prstGeom prst="rect">
            <a:avLst/>
          </a:prstGeom>
          <a:noFill/>
        </p:spPr>
        <p:txBody>
          <a:bodyPr wrap="square" rtlCol="0">
            <a:spAutoFit/>
          </a:bodyPr>
          <a:lstStyle/>
          <a:p>
            <a:r>
              <a:rPr kumimoji="1" lang="en-US" altLang="zh-Hans" dirty="0"/>
              <a:t>y5</a:t>
            </a:r>
            <a:endParaRPr kumimoji="1" lang="zh-CN" altLang="en-US" dirty="0"/>
          </a:p>
        </p:txBody>
      </p:sp>
      <p:sp>
        <p:nvSpPr>
          <p:cNvPr id="63" name="上箭头 62">
            <a:extLst>
              <a:ext uri="{FF2B5EF4-FFF2-40B4-BE49-F238E27FC236}">
                <a16:creationId xmlns:a16="http://schemas.microsoft.com/office/drawing/2014/main" id="{1AE55E0D-5FC7-B94A-A993-3E74261BA415}"/>
              </a:ext>
            </a:extLst>
          </p:cNvPr>
          <p:cNvSpPr/>
          <p:nvPr/>
        </p:nvSpPr>
        <p:spPr>
          <a:xfrm>
            <a:off x="1183341" y="5755341"/>
            <a:ext cx="242047" cy="38996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上箭头 63">
            <a:extLst>
              <a:ext uri="{FF2B5EF4-FFF2-40B4-BE49-F238E27FC236}">
                <a16:creationId xmlns:a16="http://schemas.microsoft.com/office/drawing/2014/main" id="{1FD1F379-F58F-5C44-A93E-A96E1651E8D1}"/>
              </a:ext>
            </a:extLst>
          </p:cNvPr>
          <p:cNvSpPr/>
          <p:nvPr/>
        </p:nvSpPr>
        <p:spPr>
          <a:xfrm>
            <a:off x="2300740" y="5753005"/>
            <a:ext cx="242047" cy="38996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上箭头 64">
            <a:extLst>
              <a:ext uri="{FF2B5EF4-FFF2-40B4-BE49-F238E27FC236}">
                <a16:creationId xmlns:a16="http://schemas.microsoft.com/office/drawing/2014/main" id="{36B55D37-E223-5541-B047-C82390B5E4D5}"/>
              </a:ext>
            </a:extLst>
          </p:cNvPr>
          <p:cNvSpPr/>
          <p:nvPr/>
        </p:nvSpPr>
        <p:spPr>
          <a:xfrm>
            <a:off x="3418139" y="5762388"/>
            <a:ext cx="242047" cy="38996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上箭头 65">
            <a:extLst>
              <a:ext uri="{FF2B5EF4-FFF2-40B4-BE49-F238E27FC236}">
                <a16:creationId xmlns:a16="http://schemas.microsoft.com/office/drawing/2014/main" id="{E423AC61-0BFC-4247-87EC-97892BF2D2C0}"/>
              </a:ext>
            </a:extLst>
          </p:cNvPr>
          <p:cNvSpPr/>
          <p:nvPr/>
        </p:nvSpPr>
        <p:spPr>
          <a:xfrm>
            <a:off x="4534090" y="5758593"/>
            <a:ext cx="242047" cy="38996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上箭头 66">
            <a:extLst>
              <a:ext uri="{FF2B5EF4-FFF2-40B4-BE49-F238E27FC236}">
                <a16:creationId xmlns:a16="http://schemas.microsoft.com/office/drawing/2014/main" id="{29B5BBF3-554D-F84E-894E-440117A14468}"/>
              </a:ext>
            </a:extLst>
          </p:cNvPr>
          <p:cNvSpPr/>
          <p:nvPr/>
        </p:nvSpPr>
        <p:spPr>
          <a:xfrm>
            <a:off x="5650768" y="5762387"/>
            <a:ext cx="242047" cy="38996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左右箭头 67">
            <a:extLst>
              <a:ext uri="{FF2B5EF4-FFF2-40B4-BE49-F238E27FC236}">
                <a16:creationId xmlns:a16="http://schemas.microsoft.com/office/drawing/2014/main" id="{09E66736-414A-ED4B-ACB5-C9CFEA289627}"/>
              </a:ext>
            </a:extLst>
          </p:cNvPr>
          <p:cNvSpPr/>
          <p:nvPr/>
        </p:nvSpPr>
        <p:spPr>
          <a:xfrm>
            <a:off x="1610199" y="5346806"/>
            <a:ext cx="460633" cy="25630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左右箭头 68">
            <a:extLst>
              <a:ext uri="{FF2B5EF4-FFF2-40B4-BE49-F238E27FC236}">
                <a16:creationId xmlns:a16="http://schemas.microsoft.com/office/drawing/2014/main" id="{CA0458B0-CADB-4341-94A4-BEC44425F391}"/>
              </a:ext>
            </a:extLst>
          </p:cNvPr>
          <p:cNvSpPr/>
          <p:nvPr/>
        </p:nvSpPr>
        <p:spPr>
          <a:xfrm>
            <a:off x="2717587" y="5346806"/>
            <a:ext cx="460633" cy="25630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左右箭头 69">
            <a:extLst>
              <a:ext uri="{FF2B5EF4-FFF2-40B4-BE49-F238E27FC236}">
                <a16:creationId xmlns:a16="http://schemas.microsoft.com/office/drawing/2014/main" id="{ADFB2BEE-1B77-D745-804D-AC3BA9F899A9}"/>
              </a:ext>
            </a:extLst>
          </p:cNvPr>
          <p:cNvSpPr/>
          <p:nvPr/>
        </p:nvSpPr>
        <p:spPr>
          <a:xfrm>
            <a:off x="3845964" y="5357574"/>
            <a:ext cx="460633" cy="25630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左右箭头 70">
            <a:extLst>
              <a:ext uri="{FF2B5EF4-FFF2-40B4-BE49-F238E27FC236}">
                <a16:creationId xmlns:a16="http://schemas.microsoft.com/office/drawing/2014/main" id="{1118A7E7-8B09-664B-90E1-3841EEC7C318}"/>
              </a:ext>
            </a:extLst>
          </p:cNvPr>
          <p:cNvSpPr/>
          <p:nvPr/>
        </p:nvSpPr>
        <p:spPr>
          <a:xfrm>
            <a:off x="4964929" y="5368685"/>
            <a:ext cx="460633" cy="25630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11128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94D5-DFF4-DF4D-99C4-DF87B8998854}"/>
              </a:ext>
            </a:extLst>
          </p:cNvPr>
          <p:cNvSpPr>
            <a:spLocks noGrp="1"/>
          </p:cNvSpPr>
          <p:nvPr>
            <p:ph type="title"/>
          </p:nvPr>
        </p:nvSpPr>
        <p:spPr/>
        <p:txBody>
          <a:bodyPr/>
          <a:lstStyle/>
          <a:p>
            <a:r>
              <a:rPr kumimoji="1" lang="en-US" altLang="zh-Hans" dirty="0"/>
              <a:t>NER</a:t>
            </a:r>
            <a:r>
              <a:rPr kumimoji="1" lang="zh-Hans" altLang="en-US" dirty="0"/>
              <a:t>算法：基于深度学习的方法</a:t>
            </a:r>
            <a:r>
              <a:rPr kumimoji="1" lang="en-US" altLang="zh-Hans" dirty="0"/>
              <a:t/>
            </a:r>
            <a:br>
              <a:rPr kumimoji="1" lang="en-US" altLang="zh-Hans" dirty="0"/>
            </a:br>
            <a:r>
              <a:rPr kumimoji="1" lang="en-US" altLang="zh-Hans" dirty="0"/>
              <a:t>LSTM+CRF</a:t>
            </a:r>
            <a:endParaRPr kumimoji="1" lang="zh-CN" altLang="en-US" dirty="0"/>
          </a:p>
        </p:txBody>
      </p:sp>
      <p:sp>
        <p:nvSpPr>
          <p:cNvPr id="3" name="内容占位符 2">
            <a:extLst>
              <a:ext uri="{FF2B5EF4-FFF2-40B4-BE49-F238E27FC236}">
                <a16:creationId xmlns:a16="http://schemas.microsoft.com/office/drawing/2014/main" id="{0444A0B4-FB58-0F45-A246-E345EDEBC9B5}"/>
              </a:ext>
            </a:extLst>
          </p:cNvPr>
          <p:cNvSpPr>
            <a:spLocks noGrp="1"/>
          </p:cNvSpPr>
          <p:nvPr>
            <p:ph idx="1"/>
          </p:nvPr>
        </p:nvSpPr>
        <p:spPr>
          <a:xfrm>
            <a:off x="5559552" y="2160589"/>
            <a:ext cx="3714450" cy="3880773"/>
          </a:xfrm>
        </p:spPr>
        <p:txBody>
          <a:bodyPr/>
          <a:lstStyle/>
          <a:p>
            <a:r>
              <a:rPr lang="zh-CN" altLang="en-US" dirty="0"/>
              <a:t>传统的</a:t>
            </a:r>
            <a:r>
              <a:rPr lang="en-US" altLang="zh-CN" dirty="0"/>
              <a:t>CRF</a:t>
            </a:r>
            <a:r>
              <a:rPr lang="zh-CN" altLang="en-US" dirty="0"/>
              <a:t>的优点就是能对隐含状态建模</a:t>
            </a:r>
            <a:r>
              <a:rPr lang="en-US" altLang="zh-CN" dirty="0"/>
              <a:t>,</a:t>
            </a:r>
            <a:r>
              <a:rPr lang="zh-CN" altLang="en-US" dirty="0"/>
              <a:t>学习状态序列的特点</a:t>
            </a:r>
            <a:r>
              <a:rPr lang="en-US" altLang="zh-CN" dirty="0"/>
              <a:t>,</a:t>
            </a:r>
            <a:r>
              <a:rPr lang="zh-CN" altLang="en-US" dirty="0"/>
              <a:t>但它的缺点是需要手动提取序列特征</a:t>
            </a:r>
            <a:r>
              <a:rPr lang="en-US" altLang="zh-CN" dirty="0"/>
              <a:t>.</a:t>
            </a:r>
            <a:r>
              <a:rPr lang="zh-CN" altLang="en-US" dirty="0"/>
              <a:t>所以一般做法是</a:t>
            </a:r>
            <a:r>
              <a:rPr lang="en-US" altLang="zh-CN" dirty="0"/>
              <a:t>,</a:t>
            </a:r>
            <a:r>
              <a:rPr lang="zh-CN" altLang="en-US" dirty="0"/>
              <a:t>在</a:t>
            </a:r>
            <a:r>
              <a:rPr lang="en-US" altLang="zh-CN" dirty="0"/>
              <a:t>LSTM</a:t>
            </a:r>
            <a:r>
              <a:rPr lang="zh-CN" altLang="en-US" dirty="0"/>
              <a:t>后加一层</a:t>
            </a:r>
            <a:r>
              <a:rPr lang="en-US" altLang="zh-CN" dirty="0"/>
              <a:t>CRF,</a:t>
            </a:r>
            <a:r>
              <a:rPr lang="zh-CN" altLang="en-US" dirty="0"/>
              <a:t>以获得两者的优点</a:t>
            </a:r>
            <a:endParaRPr lang="en-US" altLang="zh-CN" dirty="0"/>
          </a:p>
          <a:p>
            <a:r>
              <a:rPr lang="zh-CN" altLang="en-US" b="1" dirty="0"/>
              <a:t>如何理解</a:t>
            </a:r>
            <a:r>
              <a:rPr lang="en-US" altLang="zh-CN" b="1" dirty="0"/>
              <a:t>LSTM</a:t>
            </a:r>
            <a:r>
              <a:rPr lang="zh-CN" altLang="en-US" b="1" dirty="0"/>
              <a:t>后接</a:t>
            </a:r>
            <a:r>
              <a:rPr lang="en-US" altLang="zh-CN" b="1" dirty="0"/>
              <a:t>CRF</a:t>
            </a:r>
          </a:p>
          <a:p>
            <a:pPr marL="0" indent="0">
              <a:buNone/>
            </a:pPr>
            <a:r>
              <a:rPr lang="zh-CN" altLang="en-US" dirty="0"/>
              <a:t>简单说就是条件随机场可以把</a:t>
            </a:r>
            <a:r>
              <a:rPr lang="en-US" altLang="zh-CN" dirty="0"/>
              <a:t>label</a:t>
            </a:r>
            <a:r>
              <a:rPr lang="zh-CN" altLang="en-US" dirty="0"/>
              <a:t>的上下文学出来。</a:t>
            </a:r>
            <a:r>
              <a:rPr lang="en-US" altLang="zh-CN" dirty="0" err="1"/>
              <a:t>lstm</a:t>
            </a:r>
            <a:r>
              <a:rPr lang="zh-CN" altLang="en-US" dirty="0"/>
              <a:t>加</a:t>
            </a:r>
            <a:r>
              <a:rPr lang="en-US" altLang="zh-CN" dirty="0" err="1"/>
              <a:t>softmax</a:t>
            </a:r>
            <a:r>
              <a:rPr lang="zh-CN" altLang="en-US" dirty="0"/>
              <a:t>分类的时候只能把特征的上下文关系学出来，</a:t>
            </a:r>
            <a:r>
              <a:rPr lang="en-US" altLang="zh-CN" dirty="0"/>
              <a:t>label</a:t>
            </a:r>
            <a:r>
              <a:rPr lang="zh-CN" altLang="en-US" dirty="0"/>
              <a:t>的没学出来。</a:t>
            </a:r>
            <a:br>
              <a:rPr lang="zh-CN" altLang="en-US" dirty="0"/>
            </a:br>
            <a:endParaRPr kumimoji="1" lang="zh-CN" altLang="en-US" dirty="0"/>
          </a:p>
        </p:txBody>
      </p:sp>
      <p:pic>
        <p:nvPicPr>
          <p:cNvPr id="4" name="图片 3">
            <a:extLst>
              <a:ext uri="{FF2B5EF4-FFF2-40B4-BE49-F238E27FC236}">
                <a16:creationId xmlns:a16="http://schemas.microsoft.com/office/drawing/2014/main" id="{3BA3D3E5-0364-3548-A3F2-5BDA39F046AF}"/>
              </a:ext>
            </a:extLst>
          </p:cNvPr>
          <p:cNvPicPr>
            <a:picLocks noChangeAspect="1"/>
          </p:cNvPicPr>
          <p:nvPr/>
        </p:nvPicPr>
        <p:blipFill>
          <a:blip r:embed="rId3"/>
          <a:stretch>
            <a:fillRect/>
          </a:stretch>
        </p:blipFill>
        <p:spPr>
          <a:xfrm>
            <a:off x="463296" y="1930400"/>
            <a:ext cx="4974336" cy="4345810"/>
          </a:xfrm>
          <a:prstGeom prst="rect">
            <a:avLst/>
          </a:prstGeom>
        </p:spPr>
      </p:pic>
    </p:spTree>
    <p:extLst>
      <p:ext uri="{BB962C8B-B14F-4D97-AF65-F5344CB8AC3E}">
        <p14:creationId xmlns:p14="http://schemas.microsoft.com/office/powerpoint/2010/main" val="1851059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55761-D9AD-C742-956F-2340FB7CF19C}"/>
              </a:ext>
            </a:extLst>
          </p:cNvPr>
          <p:cNvSpPr>
            <a:spLocks noGrp="1"/>
          </p:cNvSpPr>
          <p:nvPr>
            <p:ph type="title"/>
          </p:nvPr>
        </p:nvSpPr>
        <p:spPr/>
        <p:txBody>
          <a:bodyPr>
            <a:normAutofit fontScale="90000"/>
          </a:bodyPr>
          <a:lstStyle/>
          <a:p>
            <a:r>
              <a:rPr kumimoji="1" lang="en-US" altLang="zh-Hans" dirty="0"/>
              <a:t>NER</a:t>
            </a:r>
            <a:r>
              <a:rPr kumimoji="1" lang="zh-Hans" altLang="en-US" dirty="0"/>
              <a:t>算法：基于深度学习的方法</a:t>
            </a:r>
            <a:r>
              <a:rPr lang="en-US" altLang="zh-CN" b="1" dirty="0"/>
              <a:t/>
            </a:r>
            <a:br>
              <a:rPr lang="en-US" altLang="zh-CN" b="1" dirty="0"/>
            </a:br>
            <a:r>
              <a:rPr lang="en-US" altLang="zh-CN" b="1" dirty="0"/>
              <a:t>IDCNN-CRF</a:t>
            </a:r>
            <a:br>
              <a:rPr lang="en-US" altLang="zh-CN" b="1" dirty="0"/>
            </a:br>
            <a:r>
              <a:rPr lang="en-US" altLang="zh-CN" dirty="0"/>
              <a:t/>
            </a:r>
            <a:br>
              <a:rPr lang="en-US" altLang="zh-CN" dirty="0"/>
            </a:br>
            <a:endParaRPr kumimoji="1" lang="zh-CN" altLang="en-US" dirty="0"/>
          </a:p>
        </p:txBody>
      </p:sp>
      <p:sp>
        <p:nvSpPr>
          <p:cNvPr id="3" name="内容占位符 2">
            <a:extLst>
              <a:ext uri="{FF2B5EF4-FFF2-40B4-BE49-F238E27FC236}">
                <a16:creationId xmlns:a16="http://schemas.microsoft.com/office/drawing/2014/main" id="{0078F304-366C-6740-B2D4-2D6E895E6EE6}"/>
              </a:ext>
            </a:extLst>
          </p:cNvPr>
          <p:cNvSpPr>
            <a:spLocks noGrp="1"/>
          </p:cNvSpPr>
          <p:nvPr>
            <p:ph idx="1"/>
          </p:nvPr>
        </p:nvSpPr>
        <p:spPr>
          <a:xfrm>
            <a:off x="677334" y="1758253"/>
            <a:ext cx="8596668" cy="3880773"/>
          </a:xfrm>
        </p:spPr>
        <p:txBody>
          <a:bodyPr/>
          <a:lstStyle/>
          <a:p>
            <a:r>
              <a:rPr lang="zh-Hans" altLang="en-US" b="1" dirty="0"/>
              <a:t>关键：</a:t>
            </a:r>
            <a:r>
              <a:rPr lang="zh-CN" altLang="en-US" b="1" dirty="0"/>
              <a:t>对</a:t>
            </a:r>
            <a:r>
              <a:rPr lang="en-US" altLang="zh-CN" b="1" dirty="0"/>
              <a:t>NER</a:t>
            </a:r>
            <a:r>
              <a:rPr lang="zh-CN" altLang="en-US" b="1" dirty="0"/>
              <a:t>来讲，整个输入句子中每个字都有可能对当前位置的标注产生影响，即所谓的长距离依赖问题。</a:t>
            </a:r>
            <a:endParaRPr lang="en-US" altLang="zh-CN" b="1" dirty="0"/>
          </a:p>
          <a:p>
            <a:r>
              <a:rPr lang="en-US" altLang="zh-CN" dirty="0"/>
              <a:t>2015 </a:t>
            </a:r>
            <a:r>
              <a:rPr lang="zh-CN" altLang="en-US" dirty="0"/>
              <a:t>提出了</a:t>
            </a:r>
            <a:r>
              <a:rPr lang="en-US" altLang="zh-CN" dirty="0"/>
              <a:t>dilated CNN</a:t>
            </a:r>
            <a:r>
              <a:rPr lang="zh-CN" altLang="en-US" dirty="0"/>
              <a:t>模型，意思是“膨胀的”</a:t>
            </a:r>
            <a:r>
              <a:rPr lang="en-US" altLang="zh-CN" dirty="0"/>
              <a:t>CNN</a:t>
            </a:r>
            <a:r>
              <a:rPr lang="zh-CN" altLang="en-US" dirty="0"/>
              <a:t>。</a:t>
            </a:r>
            <a:endParaRPr kumimoji="1" lang="zh-CN" altLang="en-US" dirty="0"/>
          </a:p>
        </p:txBody>
      </p:sp>
      <p:pic>
        <p:nvPicPr>
          <p:cNvPr id="4" name="图片 3">
            <a:extLst>
              <a:ext uri="{FF2B5EF4-FFF2-40B4-BE49-F238E27FC236}">
                <a16:creationId xmlns:a16="http://schemas.microsoft.com/office/drawing/2014/main" id="{B2E9F782-EEC2-7749-8B51-919ABC1AFEAA}"/>
              </a:ext>
            </a:extLst>
          </p:cNvPr>
          <p:cNvPicPr>
            <a:picLocks noChangeAspect="1"/>
          </p:cNvPicPr>
          <p:nvPr/>
        </p:nvPicPr>
        <p:blipFill>
          <a:blip r:embed="rId3"/>
          <a:stretch>
            <a:fillRect/>
          </a:stretch>
        </p:blipFill>
        <p:spPr>
          <a:xfrm>
            <a:off x="899922" y="2913553"/>
            <a:ext cx="7061454" cy="2725473"/>
          </a:xfrm>
          <a:prstGeom prst="rect">
            <a:avLst/>
          </a:prstGeom>
        </p:spPr>
      </p:pic>
    </p:spTree>
    <p:extLst>
      <p:ext uri="{BB962C8B-B14F-4D97-AF65-F5344CB8AC3E}">
        <p14:creationId xmlns:p14="http://schemas.microsoft.com/office/powerpoint/2010/main" val="2415337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BFC16-8EFC-6145-A675-466412BEA363}"/>
              </a:ext>
            </a:extLst>
          </p:cNvPr>
          <p:cNvSpPr>
            <a:spLocks noGrp="1"/>
          </p:cNvSpPr>
          <p:nvPr>
            <p:ph type="title"/>
          </p:nvPr>
        </p:nvSpPr>
        <p:spPr/>
        <p:txBody>
          <a:bodyPr/>
          <a:lstStyle/>
          <a:p>
            <a:r>
              <a:rPr kumimoji="1" lang="en-US" altLang="zh-Hans" dirty="0"/>
              <a:t>NER</a:t>
            </a:r>
            <a:r>
              <a:rPr kumimoji="1" lang="zh-Hans" altLang="en-US" dirty="0"/>
              <a:t>算法：基于深度学习的方法</a:t>
            </a:r>
            <a:r>
              <a:rPr kumimoji="1" lang="en-US" altLang="zh-Hans" dirty="0"/>
              <a:t/>
            </a:r>
            <a:br>
              <a:rPr kumimoji="1" lang="en-US" altLang="zh-Hans" dirty="0"/>
            </a:br>
            <a:r>
              <a:rPr kumimoji="1" lang="zh-Hans" altLang="en-US" dirty="0"/>
              <a:t>创新思路</a:t>
            </a:r>
            <a:endParaRPr kumimoji="1" lang="zh-CN" altLang="en-US" dirty="0"/>
          </a:p>
        </p:txBody>
      </p:sp>
      <p:sp>
        <p:nvSpPr>
          <p:cNvPr id="3" name="内容占位符 2">
            <a:extLst>
              <a:ext uri="{FF2B5EF4-FFF2-40B4-BE49-F238E27FC236}">
                <a16:creationId xmlns:a16="http://schemas.microsoft.com/office/drawing/2014/main" id="{7532A7A7-E1FF-7E4D-8963-D8C3A2D8157F}"/>
              </a:ext>
            </a:extLst>
          </p:cNvPr>
          <p:cNvSpPr>
            <a:spLocks noGrp="1"/>
          </p:cNvSpPr>
          <p:nvPr>
            <p:ph idx="1"/>
          </p:nvPr>
        </p:nvSpPr>
        <p:spPr>
          <a:xfrm>
            <a:off x="677334" y="2160589"/>
            <a:ext cx="4536111" cy="3880773"/>
          </a:xfrm>
        </p:spPr>
        <p:txBody>
          <a:bodyPr/>
          <a:lstStyle/>
          <a:p>
            <a:r>
              <a:rPr kumimoji="1" lang="zh-Hans" altLang="en-US" dirty="0"/>
              <a:t>基于深度学习的</a:t>
            </a:r>
            <a:r>
              <a:rPr kumimoji="1" lang="en-US" altLang="zh-Hans" dirty="0"/>
              <a:t>NER</a:t>
            </a:r>
            <a:r>
              <a:rPr kumimoji="1" lang="zh-Hans" altLang="en-US" dirty="0"/>
              <a:t>模型的模块：</a:t>
            </a:r>
            <a:endParaRPr kumimoji="1" lang="en-US" altLang="zh-Hans" dirty="0"/>
          </a:p>
          <a:p>
            <a:pPr>
              <a:buAutoNum type="arabicPeriod"/>
            </a:pPr>
            <a:r>
              <a:rPr kumimoji="1" lang="en-US" altLang="zh-Hans" dirty="0"/>
              <a:t>Distributed</a:t>
            </a:r>
            <a:r>
              <a:rPr kumimoji="1" lang="zh-Hans" altLang="en-US" dirty="0"/>
              <a:t> </a:t>
            </a:r>
            <a:r>
              <a:rPr kumimoji="1" lang="en-US" altLang="zh-Hans" dirty="0"/>
              <a:t>representations</a:t>
            </a:r>
            <a:r>
              <a:rPr kumimoji="1" lang="zh-Hans" altLang="en-US" dirty="0"/>
              <a:t> </a:t>
            </a:r>
            <a:r>
              <a:rPr kumimoji="1" lang="en-US" altLang="zh-Hans" dirty="0"/>
              <a:t>for</a:t>
            </a:r>
            <a:r>
              <a:rPr kumimoji="1" lang="zh-Hans" altLang="en-US" dirty="0"/>
              <a:t> </a:t>
            </a:r>
            <a:r>
              <a:rPr kumimoji="1" lang="en-US" altLang="zh-Hans" dirty="0"/>
              <a:t>input</a:t>
            </a:r>
          </a:p>
          <a:p>
            <a:pPr>
              <a:buAutoNum type="arabicPeriod"/>
            </a:pPr>
            <a:r>
              <a:rPr kumimoji="1" lang="en-US" altLang="zh-Hans" dirty="0"/>
              <a:t>Context</a:t>
            </a:r>
            <a:r>
              <a:rPr kumimoji="1" lang="zh-Hans" altLang="en-US" dirty="0"/>
              <a:t> </a:t>
            </a:r>
            <a:r>
              <a:rPr kumimoji="1" lang="en-US" altLang="zh-Hans" dirty="0"/>
              <a:t>encoder</a:t>
            </a:r>
          </a:p>
          <a:p>
            <a:pPr>
              <a:buAutoNum type="arabicPeriod"/>
            </a:pPr>
            <a:r>
              <a:rPr kumimoji="1" lang="en-US" altLang="zh-Hans" dirty="0"/>
              <a:t>Tag</a:t>
            </a:r>
            <a:r>
              <a:rPr kumimoji="1" lang="zh-Hans" altLang="en-US" dirty="0"/>
              <a:t> </a:t>
            </a:r>
            <a:r>
              <a:rPr kumimoji="1" lang="en-US" altLang="zh-Hans" dirty="0"/>
              <a:t>decoder</a:t>
            </a:r>
          </a:p>
          <a:p>
            <a:endParaRPr kumimoji="1" lang="en-US" altLang="zh-Hans" dirty="0"/>
          </a:p>
          <a:p>
            <a:endParaRPr kumimoji="1" lang="en-US" altLang="zh-Hans" dirty="0"/>
          </a:p>
          <a:p>
            <a:endParaRPr kumimoji="1" lang="en-US" altLang="zh-Hans" dirty="0"/>
          </a:p>
        </p:txBody>
      </p:sp>
      <p:sp>
        <p:nvSpPr>
          <p:cNvPr id="4" name="文本框 3">
            <a:extLst>
              <a:ext uri="{FF2B5EF4-FFF2-40B4-BE49-F238E27FC236}">
                <a16:creationId xmlns:a16="http://schemas.microsoft.com/office/drawing/2014/main" id="{1853AB5D-5538-4B43-96E7-F24DD3D2304F}"/>
              </a:ext>
            </a:extLst>
          </p:cNvPr>
          <p:cNvSpPr txBox="1"/>
          <p:nvPr/>
        </p:nvSpPr>
        <p:spPr>
          <a:xfrm>
            <a:off x="996286" y="5242822"/>
            <a:ext cx="7547212" cy="646331"/>
          </a:xfrm>
          <a:prstGeom prst="rect">
            <a:avLst/>
          </a:prstGeom>
          <a:noFill/>
        </p:spPr>
        <p:txBody>
          <a:bodyPr wrap="square" rtlCol="0">
            <a:spAutoFit/>
          </a:bodyPr>
          <a:lstStyle/>
          <a:p>
            <a:r>
              <a:rPr kumimoji="1" lang="zh-Hans" altLang="en-US" dirty="0"/>
              <a:t>参考文献：</a:t>
            </a:r>
            <a:r>
              <a:rPr lang="en-US" altLang="zh-CN" dirty="0"/>
              <a:t> Li J , Sun A , Han J , et al. A Survey on Deep Learning for Named Entity Recognition[J]. 2018.</a:t>
            </a:r>
            <a:endParaRPr kumimoji="1" lang="zh-CN" altLang="en-US" dirty="0"/>
          </a:p>
        </p:txBody>
      </p:sp>
      <p:pic>
        <p:nvPicPr>
          <p:cNvPr id="5" name="图片 4">
            <a:extLst>
              <a:ext uri="{FF2B5EF4-FFF2-40B4-BE49-F238E27FC236}">
                <a16:creationId xmlns:a16="http://schemas.microsoft.com/office/drawing/2014/main" id="{7AC66131-3002-DC42-A032-17B35A87CB46}"/>
              </a:ext>
            </a:extLst>
          </p:cNvPr>
          <p:cNvPicPr>
            <a:picLocks noChangeAspect="1"/>
          </p:cNvPicPr>
          <p:nvPr/>
        </p:nvPicPr>
        <p:blipFill>
          <a:blip r:embed="rId2"/>
          <a:stretch>
            <a:fillRect/>
          </a:stretch>
        </p:blipFill>
        <p:spPr>
          <a:xfrm>
            <a:off x="5213444" y="1930399"/>
            <a:ext cx="4476971" cy="3160215"/>
          </a:xfrm>
          <a:prstGeom prst="rect">
            <a:avLst/>
          </a:prstGeom>
        </p:spPr>
      </p:pic>
    </p:spTree>
    <p:extLst>
      <p:ext uri="{BB962C8B-B14F-4D97-AF65-F5344CB8AC3E}">
        <p14:creationId xmlns:p14="http://schemas.microsoft.com/office/powerpoint/2010/main" val="2497244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7388B-D831-6B46-BF7C-15E56B246C4E}"/>
              </a:ext>
            </a:extLst>
          </p:cNvPr>
          <p:cNvSpPr>
            <a:spLocks noGrp="1"/>
          </p:cNvSpPr>
          <p:nvPr>
            <p:ph type="title"/>
          </p:nvPr>
        </p:nvSpPr>
        <p:spPr>
          <a:xfrm>
            <a:off x="339726" y="672983"/>
            <a:ext cx="9271884" cy="1320800"/>
          </a:xfrm>
        </p:spPr>
        <p:txBody>
          <a:bodyPr>
            <a:normAutofit fontScale="90000"/>
          </a:bodyPr>
          <a:lstStyle/>
          <a:p>
            <a:r>
              <a:rPr kumimoji="1" lang="en-US" altLang="zh-Hans" dirty="0"/>
              <a:t>NER</a:t>
            </a:r>
            <a:r>
              <a:rPr kumimoji="1" lang="zh-Hans" altLang="en-US" dirty="0"/>
              <a:t>算法：基于深度学习的方法</a:t>
            </a:r>
            <a:r>
              <a:rPr kumimoji="1" lang="en-US" altLang="zh-Hans" dirty="0"/>
              <a:t/>
            </a:r>
            <a:br>
              <a:rPr kumimoji="1" lang="en-US" altLang="zh-Hans" dirty="0"/>
            </a:br>
            <a:r>
              <a:rPr kumimoji="1" lang="en-US" altLang="zh-Hans" dirty="0"/>
              <a:t>Distributed</a:t>
            </a:r>
            <a:r>
              <a:rPr kumimoji="1" lang="zh-Hans" altLang="en-US" dirty="0"/>
              <a:t> </a:t>
            </a:r>
            <a:r>
              <a:rPr kumimoji="1" lang="en-US" altLang="zh-Hans" dirty="0"/>
              <a:t>representations</a:t>
            </a:r>
            <a:r>
              <a:rPr kumimoji="1" lang="zh-Hans" altLang="en-US" dirty="0"/>
              <a:t> </a:t>
            </a:r>
            <a:r>
              <a:rPr kumimoji="1" lang="en-US" altLang="zh-Hans" dirty="0"/>
              <a:t>for</a:t>
            </a:r>
            <a:r>
              <a:rPr kumimoji="1" lang="zh-Hans" altLang="en-US" dirty="0"/>
              <a:t> </a:t>
            </a:r>
            <a:r>
              <a:rPr kumimoji="1" lang="en-US" altLang="zh-Hans" dirty="0"/>
              <a:t>input</a:t>
            </a:r>
            <a:r>
              <a:rPr kumimoji="1" lang="zh-Hans" altLang="en-US" dirty="0"/>
              <a:t>方面的创新</a:t>
            </a:r>
            <a:r>
              <a:rPr kumimoji="1" lang="en-US" altLang="zh-Hans" dirty="0"/>
              <a:t/>
            </a:r>
            <a:br>
              <a:rPr kumimoji="1" lang="en-US" altLang="zh-Hans" dirty="0"/>
            </a:br>
            <a:endParaRPr kumimoji="1" lang="zh-CN" altLang="en-US" dirty="0"/>
          </a:p>
        </p:txBody>
      </p:sp>
      <p:sp>
        <p:nvSpPr>
          <p:cNvPr id="3" name="内容占位符 2">
            <a:extLst>
              <a:ext uri="{FF2B5EF4-FFF2-40B4-BE49-F238E27FC236}">
                <a16:creationId xmlns:a16="http://schemas.microsoft.com/office/drawing/2014/main" id="{AA2A411F-C24E-5141-AB5D-A36FC77A51EC}"/>
              </a:ext>
            </a:extLst>
          </p:cNvPr>
          <p:cNvSpPr>
            <a:spLocks noGrp="1"/>
          </p:cNvSpPr>
          <p:nvPr>
            <p:ph idx="1"/>
          </p:nvPr>
        </p:nvSpPr>
        <p:spPr/>
        <p:txBody>
          <a:bodyPr/>
          <a:lstStyle/>
          <a:p>
            <a:r>
              <a:rPr kumimoji="1" lang="en-US" altLang="zh-Hans" sz="1600" dirty="0"/>
              <a:t>1.</a:t>
            </a:r>
            <a:r>
              <a:rPr kumimoji="1" lang="zh-Hans" altLang="en-US" sz="1600" dirty="0"/>
              <a:t> </a:t>
            </a:r>
            <a:r>
              <a:rPr lang="en-US" altLang="zh-CN" sz="1600" dirty="0" err="1"/>
              <a:t>Gridach</a:t>
            </a:r>
            <a:r>
              <a:rPr lang="en-US" altLang="zh-CN" sz="1600" dirty="0"/>
              <a:t>, </a:t>
            </a:r>
            <a:r>
              <a:rPr lang="en-US" altLang="zh-CN" sz="1600" dirty="0" err="1"/>
              <a:t>Mourad</a:t>
            </a:r>
            <a:r>
              <a:rPr lang="en-US" altLang="zh-CN" sz="1600" dirty="0"/>
              <a:t>. Character-Level Neural Network for Biomedical Named Entity Recognition[J]. Journal of Biomedical Informatics, 2017:S1532046417300977.</a:t>
            </a:r>
          </a:p>
          <a:p>
            <a:endParaRPr kumimoji="1" lang="en-US" altLang="zh-CN" dirty="0"/>
          </a:p>
          <a:p>
            <a:endParaRPr kumimoji="1" lang="en-US" altLang="zh-CN" dirty="0"/>
          </a:p>
          <a:p>
            <a:endParaRPr kumimoji="1" lang="en-US" altLang="zh-CN" dirty="0"/>
          </a:p>
          <a:p>
            <a:endParaRPr kumimoji="1" lang="en-US" altLang="zh-CN" dirty="0"/>
          </a:p>
          <a:p>
            <a:r>
              <a:rPr kumimoji="1" lang="en-US" altLang="zh-Hans" sz="1600" dirty="0"/>
              <a:t>2.</a:t>
            </a:r>
            <a:r>
              <a:rPr lang="en-US" altLang="zh-CN" sz="1600" dirty="0"/>
              <a:t> Kuru, O., Can, O.A., </a:t>
            </a:r>
            <a:r>
              <a:rPr lang="en-US" altLang="zh-CN" sz="1600" dirty="0" err="1"/>
              <a:t>Yuret</a:t>
            </a:r>
            <a:r>
              <a:rPr lang="en-US" altLang="zh-CN" sz="1600" dirty="0"/>
              <a:t>, D.: </a:t>
            </a:r>
            <a:r>
              <a:rPr lang="en-US" altLang="zh-CN" sz="1600" dirty="0" err="1"/>
              <a:t>Charner</a:t>
            </a:r>
            <a:r>
              <a:rPr lang="en-US" altLang="zh-CN" sz="1600" dirty="0"/>
              <a:t>: Character-level named entity recognition. In: Proceedings of The 26th International Conference on </a:t>
            </a:r>
            <a:r>
              <a:rPr lang="en-US" altLang="zh-CN" sz="1600" dirty="0" err="1"/>
              <a:t>ComputationalLinguistics</a:t>
            </a:r>
            <a:r>
              <a:rPr lang="en-US" altLang="zh-CN" sz="1600" dirty="0"/>
              <a:t>. pp. 911–921 (2016)</a:t>
            </a:r>
            <a:endParaRPr kumimoji="1" lang="zh-CN" altLang="en-US" sz="1600" dirty="0"/>
          </a:p>
        </p:txBody>
      </p:sp>
      <p:pic>
        <p:nvPicPr>
          <p:cNvPr id="4" name="图片 3">
            <a:extLst>
              <a:ext uri="{FF2B5EF4-FFF2-40B4-BE49-F238E27FC236}">
                <a16:creationId xmlns:a16="http://schemas.microsoft.com/office/drawing/2014/main" id="{9F2C04A1-570C-1442-B50A-1FE7504F387A}"/>
              </a:ext>
            </a:extLst>
          </p:cNvPr>
          <p:cNvPicPr>
            <a:picLocks noChangeAspect="1"/>
          </p:cNvPicPr>
          <p:nvPr/>
        </p:nvPicPr>
        <p:blipFill>
          <a:blip r:embed="rId3"/>
          <a:stretch>
            <a:fillRect/>
          </a:stretch>
        </p:blipFill>
        <p:spPr>
          <a:xfrm>
            <a:off x="3155558" y="2745414"/>
            <a:ext cx="2983985" cy="1664977"/>
          </a:xfrm>
          <a:prstGeom prst="rect">
            <a:avLst/>
          </a:prstGeom>
        </p:spPr>
      </p:pic>
      <p:pic>
        <p:nvPicPr>
          <p:cNvPr id="5" name="图片 4">
            <a:extLst>
              <a:ext uri="{FF2B5EF4-FFF2-40B4-BE49-F238E27FC236}">
                <a16:creationId xmlns:a16="http://schemas.microsoft.com/office/drawing/2014/main" id="{B8BA53C7-64AD-5B45-9B29-45D0098E3E3B}"/>
              </a:ext>
            </a:extLst>
          </p:cNvPr>
          <p:cNvPicPr>
            <a:picLocks noChangeAspect="1"/>
          </p:cNvPicPr>
          <p:nvPr/>
        </p:nvPicPr>
        <p:blipFill>
          <a:blip r:embed="rId4"/>
          <a:stretch>
            <a:fillRect/>
          </a:stretch>
        </p:blipFill>
        <p:spPr>
          <a:xfrm>
            <a:off x="339726" y="5345619"/>
            <a:ext cx="5459264" cy="1280568"/>
          </a:xfrm>
          <a:prstGeom prst="rect">
            <a:avLst/>
          </a:prstGeom>
        </p:spPr>
      </p:pic>
      <p:pic>
        <p:nvPicPr>
          <p:cNvPr id="6" name="图片 5">
            <a:extLst>
              <a:ext uri="{FF2B5EF4-FFF2-40B4-BE49-F238E27FC236}">
                <a16:creationId xmlns:a16="http://schemas.microsoft.com/office/drawing/2014/main" id="{51AF16DC-9730-EA45-AB7E-E1A31D5A1973}"/>
              </a:ext>
            </a:extLst>
          </p:cNvPr>
          <p:cNvPicPr>
            <a:picLocks noChangeAspect="1"/>
          </p:cNvPicPr>
          <p:nvPr/>
        </p:nvPicPr>
        <p:blipFill>
          <a:blip r:embed="rId5"/>
          <a:stretch>
            <a:fillRect/>
          </a:stretch>
        </p:blipFill>
        <p:spPr>
          <a:xfrm>
            <a:off x="5798990" y="5246732"/>
            <a:ext cx="3335660" cy="841496"/>
          </a:xfrm>
          <a:prstGeom prst="rect">
            <a:avLst/>
          </a:prstGeom>
        </p:spPr>
      </p:pic>
    </p:spTree>
    <p:extLst>
      <p:ext uri="{BB962C8B-B14F-4D97-AF65-F5344CB8AC3E}">
        <p14:creationId xmlns:p14="http://schemas.microsoft.com/office/powerpoint/2010/main" val="3078398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5D113-D90A-4C49-9D34-14A85B6061C9}"/>
              </a:ext>
            </a:extLst>
          </p:cNvPr>
          <p:cNvSpPr>
            <a:spLocks noGrp="1"/>
          </p:cNvSpPr>
          <p:nvPr>
            <p:ph type="title"/>
          </p:nvPr>
        </p:nvSpPr>
        <p:spPr>
          <a:xfrm>
            <a:off x="677333" y="609600"/>
            <a:ext cx="9105295" cy="1320800"/>
          </a:xfrm>
        </p:spPr>
        <p:txBody>
          <a:bodyPr>
            <a:normAutofit fontScale="90000"/>
          </a:bodyPr>
          <a:lstStyle/>
          <a:p>
            <a:r>
              <a:rPr kumimoji="1" lang="en-US" altLang="zh-Hans" dirty="0"/>
              <a:t>NER</a:t>
            </a:r>
            <a:r>
              <a:rPr kumimoji="1" lang="zh-Hans" altLang="en-US" dirty="0"/>
              <a:t>算法：基于深度学习的方法</a:t>
            </a:r>
            <a:r>
              <a:rPr kumimoji="1" lang="en-US" altLang="zh-Hans" dirty="0"/>
              <a:t/>
            </a:r>
            <a:br>
              <a:rPr kumimoji="1" lang="en-US" altLang="zh-Hans" dirty="0"/>
            </a:br>
            <a:r>
              <a:rPr kumimoji="1" lang="en-US" altLang="zh-Hans" dirty="0"/>
              <a:t>Distributed</a:t>
            </a:r>
            <a:r>
              <a:rPr kumimoji="1" lang="zh-Hans" altLang="en-US" dirty="0"/>
              <a:t> </a:t>
            </a:r>
            <a:r>
              <a:rPr kumimoji="1" lang="en-US" altLang="zh-Hans" dirty="0"/>
              <a:t>representations</a:t>
            </a:r>
            <a:r>
              <a:rPr kumimoji="1" lang="zh-Hans" altLang="en-US" dirty="0"/>
              <a:t> </a:t>
            </a:r>
            <a:r>
              <a:rPr kumimoji="1" lang="en-US" altLang="zh-Hans" dirty="0"/>
              <a:t>for</a:t>
            </a:r>
            <a:r>
              <a:rPr kumimoji="1" lang="zh-Hans" altLang="en-US" dirty="0"/>
              <a:t> </a:t>
            </a:r>
            <a:r>
              <a:rPr kumimoji="1" lang="en-US" altLang="zh-Hans" dirty="0"/>
              <a:t>input</a:t>
            </a:r>
            <a:r>
              <a:rPr kumimoji="1" lang="zh-Hans" altLang="en-US" dirty="0"/>
              <a:t>方面的创新</a:t>
            </a:r>
            <a:endParaRPr kumimoji="1" lang="zh-CN" altLang="en-US" dirty="0"/>
          </a:p>
        </p:txBody>
      </p:sp>
      <p:sp>
        <p:nvSpPr>
          <p:cNvPr id="3" name="内容占位符 2">
            <a:extLst>
              <a:ext uri="{FF2B5EF4-FFF2-40B4-BE49-F238E27FC236}">
                <a16:creationId xmlns:a16="http://schemas.microsoft.com/office/drawing/2014/main" id="{31BAB127-5A31-5B47-87A3-C44F39A3BDA2}"/>
              </a:ext>
            </a:extLst>
          </p:cNvPr>
          <p:cNvSpPr>
            <a:spLocks noGrp="1"/>
          </p:cNvSpPr>
          <p:nvPr>
            <p:ph idx="1"/>
          </p:nvPr>
        </p:nvSpPr>
        <p:spPr>
          <a:xfrm>
            <a:off x="677334" y="2160589"/>
            <a:ext cx="4112380" cy="3880773"/>
          </a:xfrm>
        </p:spPr>
        <p:txBody>
          <a:bodyPr/>
          <a:lstStyle/>
          <a:p>
            <a:r>
              <a:rPr kumimoji="1" lang="en-US" altLang="zh-Hans" dirty="0"/>
              <a:t>3.</a:t>
            </a:r>
            <a:r>
              <a:rPr kumimoji="1" lang="zh-Hans" altLang="en-US" dirty="0"/>
              <a:t> </a:t>
            </a:r>
            <a:r>
              <a:rPr lang="en-US" altLang="zh-CN" dirty="0"/>
              <a:t>Distributed Representation, LDA Topic Modelling and Deep </a:t>
            </a:r>
            <a:r>
              <a:rPr lang="en-US" altLang="zh-CN" dirty="0" err="1"/>
              <a:t>Learningfor</a:t>
            </a:r>
            <a:r>
              <a:rPr lang="en-US" altLang="zh-CN" dirty="0"/>
              <a:t> Emerging Named Entity Recognition from Social Media</a:t>
            </a:r>
            <a:endParaRPr kumimoji="1" lang="zh-CN" altLang="en-US" dirty="0"/>
          </a:p>
        </p:txBody>
      </p:sp>
      <p:pic>
        <p:nvPicPr>
          <p:cNvPr id="5" name="图片 4">
            <a:extLst>
              <a:ext uri="{FF2B5EF4-FFF2-40B4-BE49-F238E27FC236}">
                <a16:creationId xmlns:a16="http://schemas.microsoft.com/office/drawing/2014/main" id="{BC202DF2-74CF-9242-929E-84B027516ADD}"/>
              </a:ext>
            </a:extLst>
          </p:cNvPr>
          <p:cNvPicPr>
            <a:picLocks noChangeAspect="1"/>
          </p:cNvPicPr>
          <p:nvPr/>
        </p:nvPicPr>
        <p:blipFill>
          <a:blip r:embed="rId2"/>
          <a:stretch>
            <a:fillRect/>
          </a:stretch>
        </p:blipFill>
        <p:spPr>
          <a:xfrm>
            <a:off x="1269269" y="3593666"/>
            <a:ext cx="2677457" cy="2866571"/>
          </a:xfrm>
          <a:prstGeom prst="rect">
            <a:avLst/>
          </a:prstGeom>
        </p:spPr>
      </p:pic>
      <p:sp>
        <p:nvSpPr>
          <p:cNvPr id="6" name="文本框 5">
            <a:extLst>
              <a:ext uri="{FF2B5EF4-FFF2-40B4-BE49-F238E27FC236}">
                <a16:creationId xmlns:a16="http://schemas.microsoft.com/office/drawing/2014/main" id="{9178CC44-3A2E-9443-9E79-98EC037E0370}"/>
              </a:ext>
            </a:extLst>
          </p:cNvPr>
          <p:cNvSpPr txBox="1"/>
          <p:nvPr/>
        </p:nvSpPr>
        <p:spPr>
          <a:xfrm>
            <a:off x="5094514" y="2160589"/>
            <a:ext cx="4179488" cy="1200329"/>
          </a:xfrm>
          <a:prstGeom prst="rect">
            <a:avLst/>
          </a:prstGeom>
          <a:noFill/>
        </p:spPr>
        <p:txBody>
          <a:bodyPr wrap="square" rtlCol="0">
            <a:spAutoFit/>
          </a:bodyPr>
          <a:lstStyle/>
          <a:p>
            <a:r>
              <a:rPr kumimoji="1" lang="en-US" altLang="zh-Hans" dirty="0"/>
              <a:t>4.</a:t>
            </a:r>
            <a:r>
              <a:rPr lang="en-US" altLang="zh-CN" dirty="0"/>
              <a:t> Ma X , </a:t>
            </a:r>
            <a:r>
              <a:rPr lang="en-US" altLang="zh-CN" dirty="0" err="1"/>
              <a:t>Hovy</a:t>
            </a:r>
            <a:r>
              <a:rPr lang="en-US" altLang="zh-CN" dirty="0"/>
              <a:t> E . End-to-end Sequence Labeling via Bi-directional LSTM-CNNs-CRF[J]. 2016.</a:t>
            </a:r>
          </a:p>
          <a:p>
            <a:endParaRPr kumimoji="1" lang="zh-CN" altLang="en-US" dirty="0"/>
          </a:p>
        </p:txBody>
      </p:sp>
      <p:pic>
        <p:nvPicPr>
          <p:cNvPr id="7" name="图片 6">
            <a:extLst>
              <a:ext uri="{FF2B5EF4-FFF2-40B4-BE49-F238E27FC236}">
                <a16:creationId xmlns:a16="http://schemas.microsoft.com/office/drawing/2014/main" id="{062EC31F-E95E-3E42-83CA-A2A7C1739E4B}"/>
              </a:ext>
            </a:extLst>
          </p:cNvPr>
          <p:cNvPicPr>
            <a:picLocks noChangeAspect="1"/>
          </p:cNvPicPr>
          <p:nvPr/>
        </p:nvPicPr>
        <p:blipFill>
          <a:blip r:embed="rId3"/>
          <a:stretch>
            <a:fillRect/>
          </a:stretch>
        </p:blipFill>
        <p:spPr>
          <a:xfrm>
            <a:off x="5275025" y="3279120"/>
            <a:ext cx="3651261" cy="2906829"/>
          </a:xfrm>
          <a:prstGeom prst="rect">
            <a:avLst/>
          </a:prstGeom>
        </p:spPr>
      </p:pic>
    </p:spTree>
    <p:extLst>
      <p:ext uri="{BB962C8B-B14F-4D97-AF65-F5344CB8AC3E}">
        <p14:creationId xmlns:p14="http://schemas.microsoft.com/office/powerpoint/2010/main" val="283057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5E34-3E6E-7B4E-9D14-EA95D56B0D12}"/>
              </a:ext>
            </a:extLst>
          </p:cNvPr>
          <p:cNvSpPr>
            <a:spLocks noGrp="1"/>
          </p:cNvSpPr>
          <p:nvPr>
            <p:ph type="title"/>
          </p:nvPr>
        </p:nvSpPr>
        <p:spPr/>
        <p:txBody>
          <a:bodyPr/>
          <a:lstStyle/>
          <a:p>
            <a:r>
              <a:rPr kumimoji="1" lang="zh-Hans" altLang="en-US" dirty="0"/>
              <a:t>什么是</a:t>
            </a:r>
            <a:r>
              <a:rPr kumimoji="1" lang="en-US" altLang="zh-Hans" dirty="0"/>
              <a:t>NER</a:t>
            </a:r>
            <a:endParaRPr kumimoji="1" lang="zh-CN" altLang="en-US" dirty="0"/>
          </a:p>
        </p:txBody>
      </p:sp>
      <p:sp>
        <p:nvSpPr>
          <p:cNvPr id="3" name="内容占位符 2">
            <a:extLst>
              <a:ext uri="{FF2B5EF4-FFF2-40B4-BE49-F238E27FC236}">
                <a16:creationId xmlns:a16="http://schemas.microsoft.com/office/drawing/2014/main" id="{1C5D89C6-834D-FA4C-A3F0-2BD88FB7EF8B}"/>
              </a:ext>
            </a:extLst>
          </p:cNvPr>
          <p:cNvSpPr>
            <a:spLocks noGrp="1"/>
          </p:cNvSpPr>
          <p:nvPr>
            <p:ph idx="1"/>
          </p:nvPr>
        </p:nvSpPr>
        <p:spPr>
          <a:xfrm>
            <a:off x="677334" y="1507447"/>
            <a:ext cx="8596668" cy="3880773"/>
          </a:xfrm>
        </p:spPr>
        <p:txBody>
          <a:bodyPr/>
          <a:lstStyle/>
          <a:p>
            <a:r>
              <a:rPr kumimoji="1" lang="zh-Hans" altLang="en-US" dirty="0"/>
              <a:t>命名实体识别（</a:t>
            </a:r>
            <a:r>
              <a:rPr kumimoji="1" lang="en-US" altLang="zh-Hans" dirty="0"/>
              <a:t>Name</a:t>
            </a:r>
            <a:r>
              <a:rPr kumimoji="1" lang="zh-Hans" altLang="en-US" dirty="0"/>
              <a:t> </a:t>
            </a:r>
            <a:r>
              <a:rPr kumimoji="1" lang="en-US" altLang="zh-Hans" dirty="0"/>
              <a:t>Entity</a:t>
            </a:r>
            <a:r>
              <a:rPr kumimoji="1" lang="zh-Hans" altLang="en-US" dirty="0"/>
              <a:t> </a:t>
            </a:r>
            <a:r>
              <a:rPr kumimoji="1" lang="en-US" altLang="zh-Hans" dirty="0" err="1"/>
              <a:t>Recognition,NER</a:t>
            </a:r>
            <a:r>
              <a:rPr kumimoji="1" lang="zh-Hans" altLang="en-US" dirty="0"/>
              <a:t>）</a:t>
            </a:r>
            <a:r>
              <a:rPr kumimoji="1" lang="en-US" altLang="zh-Hans" dirty="0"/>
              <a:t>,</a:t>
            </a:r>
            <a:r>
              <a:rPr kumimoji="1" lang="zh-Hans" altLang="en-US" dirty="0"/>
              <a:t>也称作“专名识别”，是指识别文本中具有特定意义的实体，包括人名、地名、机构名、专有名词等。</a:t>
            </a:r>
            <a:endParaRPr kumimoji="1" lang="en-US" altLang="zh-Hans" dirty="0"/>
          </a:p>
          <a:p>
            <a:r>
              <a:rPr kumimoji="1" lang="zh-Hans" altLang="en-US" dirty="0"/>
              <a:t>实体与命名实体的区别：</a:t>
            </a:r>
            <a:endParaRPr kumimoji="1" lang="en-US" altLang="zh-Hans" dirty="0"/>
          </a:p>
          <a:p>
            <a:pPr marL="0" indent="0">
              <a:buNone/>
            </a:pPr>
            <a:r>
              <a:rPr kumimoji="1" lang="zh-Hans" altLang="en-US" dirty="0"/>
              <a:t>实体是一个抽象的对象，并不指定描述它的方式。命名实体一般指的是受“</a:t>
            </a:r>
            <a:r>
              <a:rPr kumimoji="1" lang="en-US" altLang="zh-Hans" dirty="0"/>
              <a:t>Named</a:t>
            </a:r>
            <a:r>
              <a:rPr kumimoji="1" lang="zh-Hans" altLang="en-US" dirty="0"/>
              <a:t>”限制的对象。</a:t>
            </a:r>
            <a:endParaRPr kumimoji="1" lang="en-US" altLang="zh-Hans" dirty="0"/>
          </a:p>
          <a:p>
            <a:r>
              <a:rPr kumimoji="1" lang="zh-Hans" altLang="en-US" dirty="0"/>
              <a:t>命名实体识别</a:t>
            </a:r>
            <a:r>
              <a:rPr kumimoji="1" lang="en-US" altLang="zh-Hans" dirty="0"/>
              <a:t>(Name</a:t>
            </a:r>
            <a:r>
              <a:rPr kumimoji="1" lang="zh-Hans" altLang="en-US" dirty="0"/>
              <a:t> </a:t>
            </a:r>
            <a:r>
              <a:rPr kumimoji="1" lang="en-US" altLang="zh-Hans" dirty="0"/>
              <a:t>Entity</a:t>
            </a:r>
            <a:r>
              <a:rPr kumimoji="1" lang="zh-Hans" altLang="en-US" dirty="0"/>
              <a:t> </a:t>
            </a:r>
            <a:r>
              <a:rPr kumimoji="1" lang="en-US" altLang="zh-Hans" dirty="0"/>
              <a:t>Recognition,</a:t>
            </a:r>
            <a:r>
              <a:rPr kumimoji="1" lang="zh-Hans" altLang="en-US" dirty="0"/>
              <a:t> </a:t>
            </a:r>
            <a:r>
              <a:rPr kumimoji="1" lang="en-US" altLang="zh-Hans" dirty="0"/>
              <a:t>NER)</a:t>
            </a:r>
            <a:r>
              <a:rPr kumimoji="1" lang="zh-Hans" altLang="en-US" dirty="0"/>
              <a:t>与实体指代识别</a:t>
            </a:r>
            <a:r>
              <a:rPr kumimoji="1" lang="en-US" altLang="zh-Hans" dirty="0"/>
              <a:t>(Entity</a:t>
            </a:r>
            <a:r>
              <a:rPr kumimoji="1" lang="zh-Hans" altLang="en-US" dirty="0"/>
              <a:t> </a:t>
            </a:r>
            <a:r>
              <a:rPr kumimoji="1" lang="en-US" altLang="zh-Hans" dirty="0"/>
              <a:t>mention</a:t>
            </a:r>
            <a:r>
              <a:rPr kumimoji="1" lang="zh-Hans" altLang="en-US" dirty="0"/>
              <a:t> </a:t>
            </a:r>
            <a:r>
              <a:rPr kumimoji="1" lang="en-US" altLang="zh-Hans" dirty="0"/>
              <a:t>Recognition,</a:t>
            </a:r>
            <a:r>
              <a:rPr kumimoji="1" lang="zh-Hans" altLang="en-US" dirty="0"/>
              <a:t> </a:t>
            </a:r>
            <a:r>
              <a:rPr kumimoji="1" lang="en-US" altLang="zh-Hans" dirty="0"/>
              <a:t>EMR)</a:t>
            </a:r>
            <a:r>
              <a:rPr kumimoji="1" lang="zh-Hans" altLang="en-US" dirty="0"/>
              <a:t>的区别：</a:t>
            </a:r>
            <a:endParaRPr kumimoji="1" lang="en-US" altLang="zh-Hans" dirty="0"/>
          </a:p>
          <a:p>
            <a:pPr marL="0" indent="0">
              <a:buNone/>
            </a:pPr>
            <a:r>
              <a:rPr kumimoji="1" lang="zh-Hans" altLang="en-US" dirty="0"/>
              <a:t>例子：</a:t>
            </a:r>
            <a:r>
              <a:rPr kumimoji="1" lang="en-US" altLang="zh-Hans" dirty="0"/>
              <a:t>Sue</a:t>
            </a:r>
            <a:r>
              <a:rPr kumimoji="1" lang="zh-Hans" altLang="en-US" dirty="0"/>
              <a:t> </a:t>
            </a:r>
            <a:r>
              <a:rPr kumimoji="1" lang="en-US" altLang="zh-Hans" dirty="0"/>
              <a:t>and</a:t>
            </a:r>
            <a:r>
              <a:rPr kumimoji="1" lang="zh-Hans" altLang="en-US" dirty="0"/>
              <a:t> </a:t>
            </a:r>
            <a:r>
              <a:rPr kumimoji="1" lang="en-US" altLang="zh-Hans" dirty="0"/>
              <a:t>her</a:t>
            </a:r>
            <a:r>
              <a:rPr kumimoji="1" lang="zh-Hans" altLang="en-US" dirty="0"/>
              <a:t> </a:t>
            </a:r>
            <a:r>
              <a:rPr kumimoji="1" lang="en-US" altLang="zh-Hans" dirty="0"/>
              <a:t>brother</a:t>
            </a:r>
            <a:r>
              <a:rPr kumimoji="1" lang="zh-Hans" altLang="en-US" dirty="0"/>
              <a:t> </a:t>
            </a:r>
            <a:r>
              <a:rPr kumimoji="1" lang="en-US" altLang="zh-Hans" dirty="0"/>
              <a:t>studied</a:t>
            </a:r>
            <a:r>
              <a:rPr kumimoji="1" lang="zh-Hans" altLang="en-US" dirty="0"/>
              <a:t> </a:t>
            </a:r>
            <a:r>
              <a:rPr kumimoji="1" lang="en-US" altLang="zh-Hans" dirty="0"/>
              <a:t>in</a:t>
            </a:r>
            <a:r>
              <a:rPr kumimoji="1" lang="zh-Hans" altLang="en-US" dirty="0"/>
              <a:t> </a:t>
            </a:r>
            <a:r>
              <a:rPr kumimoji="1" lang="en-US" altLang="zh-Hans" dirty="0"/>
              <a:t>University</a:t>
            </a:r>
            <a:r>
              <a:rPr kumimoji="1" lang="zh-Hans" altLang="en-US" dirty="0"/>
              <a:t> </a:t>
            </a:r>
            <a:r>
              <a:rPr kumimoji="1" lang="en-US" altLang="zh-Hans" dirty="0"/>
              <a:t>of</a:t>
            </a:r>
            <a:r>
              <a:rPr kumimoji="1" lang="zh-Hans" altLang="en-US" dirty="0"/>
              <a:t> </a:t>
            </a:r>
            <a:r>
              <a:rPr kumimoji="1" lang="en-US" altLang="zh-Hans" dirty="0"/>
              <a:t>Toronto.</a:t>
            </a:r>
          </a:p>
          <a:p>
            <a:endParaRPr kumimoji="1" lang="en-US" altLang="zh-Hans" dirty="0"/>
          </a:p>
          <a:p>
            <a:endParaRPr kumimoji="1" lang="en-US" altLang="zh-Hans" dirty="0"/>
          </a:p>
          <a:p>
            <a:pPr marL="0" indent="0">
              <a:buNone/>
            </a:pPr>
            <a:endParaRPr kumimoji="1" lang="en-US" altLang="zh-Hans" dirty="0"/>
          </a:p>
        </p:txBody>
      </p:sp>
    </p:spTree>
    <p:extLst>
      <p:ext uri="{BB962C8B-B14F-4D97-AF65-F5344CB8AC3E}">
        <p14:creationId xmlns:p14="http://schemas.microsoft.com/office/powerpoint/2010/main" val="3450266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FBAF9-EB18-B649-80A5-E07051CB16B6}"/>
              </a:ext>
            </a:extLst>
          </p:cNvPr>
          <p:cNvSpPr>
            <a:spLocks noGrp="1"/>
          </p:cNvSpPr>
          <p:nvPr>
            <p:ph type="title"/>
          </p:nvPr>
        </p:nvSpPr>
        <p:spPr>
          <a:xfrm>
            <a:off x="677333" y="609600"/>
            <a:ext cx="8945637" cy="1320800"/>
          </a:xfrm>
        </p:spPr>
        <p:txBody>
          <a:bodyPr>
            <a:normAutofit/>
          </a:bodyPr>
          <a:lstStyle/>
          <a:p>
            <a:r>
              <a:rPr kumimoji="1" lang="en-US" altLang="zh-Hans" dirty="0"/>
              <a:t>NER</a:t>
            </a:r>
            <a:r>
              <a:rPr kumimoji="1" lang="zh-Hans" altLang="en-US" dirty="0"/>
              <a:t>算法：基于深度学习的方法</a:t>
            </a:r>
            <a:r>
              <a:rPr kumimoji="1" lang="en-US" altLang="zh-Hans" dirty="0"/>
              <a:t/>
            </a:r>
            <a:br>
              <a:rPr kumimoji="1" lang="en-US" altLang="zh-Hans" dirty="0"/>
            </a:br>
            <a:r>
              <a:rPr kumimoji="1" lang="en-US" altLang="zh-Hans" dirty="0"/>
              <a:t>Context</a:t>
            </a:r>
            <a:r>
              <a:rPr kumimoji="1" lang="zh-Hans" altLang="en-US" dirty="0"/>
              <a:t> </a:t>
            </a:r>
            <a:r>
              <a:rPr kumimoji="1" lang="en-US" altLang="zh-Hans" dirty="0"/>
              <a:t>encoder</a:t>
            </a:r>
            <a:r>
              <a:rPr kumimoji="1" lang="zh-Hans" altLang="en-US" dirty="0"/>
              <a:t>方面的创新</a:t>
            </a:r>
            <a:endParaRPr kumimoji="1" lang="zh-CN" altLang="en-US" dirty="0"/>
          </a:p>
        </p:txBody>
      </p:sp>
      <p:sp>
        <p:nvSpPr>
          <p:cNvPr id="3" name="内容占位符 2">
            <a:extLst>
              <a:ext uri="{FF2B5EF4-FFF2-40B4-BE49-F238E27FC236}">
                <a16:creationId xmlns:a16="http://schemas.microsoft.com/office/drawing/2014/main" id="{9B280D7E-1CB8-1A4E-9CD7-197C45F8189B}"/>
              </a:ext>
            </a:extLst>
          </p:cNvPr>
          <p:cNvSpPr>
            <a:spLocks noGrp="1"/>
          </p:cNvSpPr>
          <p:nvPr>
            <p:ph idx="1"/>
          </p:nvPr>
        </p:nvSpPr>
        <p:spPr/>
        <p:txBody>
          <a:bodyPr/>
          <a:lstStyle/>
          <a:p>
            <a:r>
              <a:rPr lang="en-US" altLang="zh-Hans" dirty="0"/>
              <a:t>1.</a:t>
            </a:r>
            <a:r>
              <a:rPr lang="zh-Hans" altLang="en-US" dirty="0"/>
              <a:t> </a:t>
            </a:r>
            <a:r>
              <a:rPr lang="en-US" altLang="zh-CN" dirty="0"/>
              <a:t>Tran Q , </a:t>
            </a:r>
            <a:r>
              <a:rPr lang="en-US" altLang="zh-CN" dirty="0" err="1"/>
              <a:t>Mackinlay</a:t>
            </a:r>
            <a:r>
              <a:rPr lang="en-US" altLang="zh-CN" dirty="0"/>
              <a:t> A , </a:t>
            </a:r>
            <a:r>
              <a:rPr lang="en-US" altLang="zh-CN" dirty="0" err="1"/>
              <a:t>Yepes</a:t>
            </a:r>
            <a:r>
              <a:rPr lang="en-US" altLang="zh-CN" dirty="0"/>
              <a:t> A J . Named Entity Recognition with stack residual LSTM and trainable bias decoding[J]. 2017.</a:t>
            </a:r>
          </a:p>
          <a:p>
            <a:pPr>
              <a:buAutoNum type="alphaLcPeriod"/>
            </a:pPr>
            <a:r>
              <a:rPr kumimoji="1" lang="zh-Hans" altLang="en-US" dirty="0"/>
              <a:t>为了增加网络的表达能力采用</a:t>
            </a:r>
            <a:r>
              <a:rPr kumimoji="1" lang="en-US" altLang="zh-Hans" dirty="0"/>
              <a:t>layer</a:t>
            </a:r>
            <a:r>
              <a:rPr kumimoji="1" lang="zh-Hans" altLang="en-US" dirty="0"/>
              <a:t> </a:t>
            </a:r>
            <a:r>
              <a:rPr kumimoji="1" lang="en-US" altLang="zh-Hans" dirty="0"/>
              <a:t>stacking,</a:t>
            </a:r>
            <a:r>
              <a:rPr kumimoji="1" lang="zh-Hans" altLang="en-US" dirty="0"/>
              <a:t>为了避免网络</a:t>
            </a:r>
            <a:r>
              <a:rPr kumimoji="1" lang="en-US" altLang="zh-Hans" dirty="0"/>
              <a:t>layer</a:t>
            </a:r>
            <a:r>
              <a:rPr kumimoji="1" lang="zh-Hans" altLang="en-US" dirty="0"/>
              <a:t> </a:t>
            </a:r>
            <a:r>
              <a:rPr kumimoji="1" lang="en-US" altLang="zh-Hans" dirty="0"/>
              <a:t>stacking</a:t>
            </a:r>
            <a:r>
              <a:rPr kumimoji="1" lang="zh-Hans" altLang="en-US" dirty="0"/>
              <a:t>过程中的</a:t>
            </a:r>
            <a:r>
              <a:rPr kumimoji="1" lang="en-US" altLang="zh-Hans" dirty="0"/>
              <a:t>degradation</a:t>
            </a:r>
            <a:r>
              <a:rPr kumimoji="1" lang="zh-Hans" altLang="en-US" dirty="0"/>
              <a:t> 问题，引入</a:t>
            </a:r>
            <a:r>
              <a:rPr kumimoji="1" lang="en-US" altLang="zh-Hans" dirty="0"/>
              <a:t>residual</a:t>
            </a:r>
            <a:r>
              <a:rPr kumimoji="1" lang="zh-Hans" altLang="en-US" dirty="0"/>
              <a:t> </a:t>
            </a:r>
            <a:r>
              <a:rPr kumimoji="1" lang="en-US" altLang="zh-Hans" dirty="0"/>
              <a:t>connection.</a:t>
            </a:r>
          </a:p>
          <a:p>
            <a:pPr>
              <a:buAutoNum type="alphaLcPeriod"/>
            </a:pPr>
            <a:r>
              <a:rPr kumimoji="1" lang="zh-Hans" altLang="en-US" dirty="0"/>
              <a:t>直接在评估指标</a:t>
            </a:r>
            <a:r>
              <a:rPr kumimoji="1" lang="en-US" altLang="zh-Hans" dirty="0"/>
              <a:t>F-measure</a:t>
            </a:r>
            <a:r>
              <a:rPr kumimoji="1" lang="zh-Hans" altLang="en-US" dirty="0"/>
              <a:t>上训练。但问题是难以训练。作者采用了一种混合的解决方案，先用传统的</a:t>
            </a:r>
            <a:r>
              <a:rPr kumimoji="1" lang="en-US" altLang="zh-Hans" dirty="0"/>
              <a:t>log-likelihood</a:t>
            </a:r>
            <a:r>
              <a:rPr kumimoji="1" lang="zh-Hans" altLang="en-US" dirty="0"/>
              <a:t>训练，然后用一个更简单的自适应模型来使模型的输出更适合</a:t>
            </a:r>
            <a:r>
              <a:rPr kumimoji="1" lang="en-US" altLang="zh-Hans" dirty="0"/>
              <a:t>F-measure.</a:t>
            </a:r>
            <a:r>
              <a:rPr kumimoji="1" lang="zh-Hans" altLang="en-US" dirty="0"/>
              <a:t>方法是在解码器中加入一个可训练的噪声。</a:t>
            </a:r>
            <a:endParaRPr kumimoji="1" lang="en-US" altLang="zh-CN" dirty="0"/>
          </a:p>
          <a:p>
            <a:r>
              <a:rPr kumimoji="1" lang="en-US" altLang="zh-Hans" dirty="0"/>
              <a:t>2.</a:t>
            </a:r>
            <a:r>
              <a:rPr kumimoji="1" lang="zh-Hans" altLang="en-US" dirty="0"/>
              <a:t> </a:t>
            </a:r>
            <a:r>
              <a:rPr lang="en-US" altLang="zh-CN" dirty="0"/>
              <a:t>Named Entity Recognition With Parallel Recurrent Neural Networks</a:t>
            </a:r>
            <a:endParaRPr kumimoji="1" lang="en-US" altLang="zh-CN" dirty="0"/>
          </a:p>
          <a:p>
            <a:pPr>
              <a:buAutoNum type="alphaLcPeriod"/>
            </a:pPr>
            <a:r>
              <a:rPr kumimoji="1" lang="zh-Hans" altLang="en-US" dirty="0"/>
              <a:t>将单个</a:t>
            </a:r>
            <a:r>
              <a:rPr kumimoji="1" lang="en-US" altLang="zh-Hans" dirty="0"/>
              <a:t>LSTM</a:t>
            </a:r>
            <a:r>
              <a:rPr kumimoji="1" lang="zh-Hans" altLang="en-US" dirty="0"/>
              <a:t>分割为多个维度更小的的</a:t>
            </a:r>
            <a:r>
              <a:rPr kumimoji="1" lang="en-US" altLang="zh-Hans" dirty="0"/>
              <a:t>LSTM</a:t>
            </a:r>
          </a:p>
          <a:p>
            <a:pPr>
              <a:buAutoNum type="alphaLcPeriod"/>
            </a:pPr>
            <a:r>
              <a:rPr kumimoji="1" lang="zh-Hans" altLang="en-US" dirty="0"/>
              <a:t>为了提升多样性：引入了一个正则化项</a:t>
            </a:r>
            <a:r>
              <a:rPr kumimoji="1" lang="en-US" altLang="zh-Hans" dirty="0"/>
              <a:t>(</a:t>
            </a:r>
            <a:r>
              <a:rPr kumimoji="1" lang="zh-Hans" altLang="en-US" dirty="0"/>
              <a:t>约束</a:t>
            </a:r>
            <a:r>
              <a:rPr kumimoji="1" lang="en-US" altLang="zh-Hans" dirty="0"/>
              <a:t>)</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CD2F17FA-6ECC-9C46-8F59-517290DDD8E9}"/>
              </a:ext>
            </a:extLst>
          </p:cNvPr>
          <p:cNvPicPr>
            <a:picLocks noChangeAspect="1"/>
          </p:cNvPicPr>
          <p:nvPr/>
        </p:nvPicPr>
        <p:blipFill>
          <a:blip r:embed="rId2"/>
          <a:stretch>
            <a:fillRect/>
          </a:stretch>
        </p:blipFill>
        <p:spPr>
          <a:xfrm>
            <a:off x="880836" y="5549900"/>
            <a:ext cx="2070100" cy="1308100"/>
          </a:xfrm>
          <a:prstGeom prst="rect">
            <a:avLst/>
          </a:prstGeom>
        </p:spPr>
      </p:pic>
      <p:pic>
        <p:nvPicPr>
          <p:cNvPr id="6" name="图片 5">
            <a:extLst>
              <a:ext uri="{FF2B5EF4-FFF2-40B4-BE49-F238E27FC236}">
                <a16:creationId xmlns:a16="http://schemas.microsoft.com/office/drawing/2014/main" id="{C5E67907-866E-334A-9BBF-4103CEE5F6E1}"/>
              </a:ext>
            </a:extLst>
          </p:cNvPr>
          <p:cNvPicPr>
            <a:picLocks noChangeAspect="1"/>
          </p:cNvPicPr>
          <p:nvPr/>
        </p:nvPicPr>
        <p:blipFill>
          <a:blip r:embed="rId3"/>
          <a:stretch>
            <a:fillRect/>
          </a:stretch>
        </p:blipFill>
        <p:spPr>
          <a:xfrm>
            <a:off x="2776765" y="5867400"/>
            <a:ext cx="1993900" cy="673100"/>
          </a:xfrm>
          <a:prstGeom prst="rect">
            <a:avLst/>
          </a:prstGeom>
        </p:spPr>
      </p:pic>
    </p:spTree>
    <p:extLst>
      <p:ext uri="{BB962C8B-B14F-4D97-AF65-F5344CB8AC3E}">
        <p14:creationId xmlns:p14="http://schemas.microsoft.com/office/powerpoint/2010/main" val="327697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718C0-E911-F245-B30B-619DC5134FBA}"/>
              </a:ext>
            </a:extLst>
          </p:cNvPr>
          <p:cNvSpPr>
            <a:spLocks noGrp="1"/>
          </p:cNvSpPr>
          <p:nvPr>
            <p:ph type="title"/>
          </p:nvPr>
        </p:nvSpPr>
        <p:spPr/>
        <p:txBody>
          <a:bodyPr/>
          <a:lstStyle/>
          <a:p>
            <a:r>
              <a:rPr kumimoji="1" lang="zh-Hans" altLang="en-US" dirty="0"/>
              <a:t>小规模数据集的</a:t>
            </a:r>
            <a:r>
              <a:rPr kumimoji="1" lang="en-US" altLang="zh-Hans" dirty="0"/>
              <a:t>NER</a:t>
            </a:r>
            <a:r>
              <a:rPr kumimoji="1" lang="zh-Hans" altLang="en-US" dirty="0"/>
              <a:t>算法：</a:t>
            </a:r>
            <a:r>
              <a:rPr kumimoji="1" lang="en-US" altLang="zh-Hans" dirty="0"/>
              <a:t/>
            </a:r>
            <a:br>
              <a:rPr kumimoji="1" lang="en-US" altLang="zh-Hans" dirty="0"/>
            </a:br>
            <a:r>
              <a:rPr kumimoji="1" lang="zh-Hans" altLang="en-US" dirty="0"/>
              <a:t>迁移学习</a:t>
            </a:r>
            <a:endParaRPr kumimoji="1" lang="zh-CN" altLang="en-US" dirty="0"/>
          </a:p>
        </p:txBody>
      </p:sp>
      <p:pic>
        <p:nvPicPr>
          <p:cNvPr id="4" name="内容占位符 3">
            <a:extLst>
              <a:ext uri="{FF2B5EF4-FFF2-40B4-BE49-F238E27FC236}">
                <a16:creationId xmlns:a16="http://schemas.microsoft.com/office/drawing/2014/main" id="{C22334B2-2217-5A49-A538-723035DC951E}"/>
              </a:ext>
            </a:extLst>
          </p:cNvPr>
          <p:cNvPicPr>
            <a:picLocks noGrp="1" noChangeAspect="1"/>
          </p:cNvPicPr>
          <p:nvPr>
            <p:ph idx="1"/>
          </p:nvPr>
        </p:nvPicPr>
        <p:blipFill>
          <a:blip r:embed="rId3"/>
          <a:stretch>
            <a:fillRect/>
          </a:stretch>
        </p:blipFill>
        <p:spPr>
          <a:xfrm>
            <a:off x="996288" y="1819018"/>
            <a:ext cx="6318912" cy="4100178"/>
          </a:xfrm>
          <a:prstGeom prst="rect">
            <a:avLst/>
          </a:prstGeom>
        </p:spPr>
      </p:pic>
      <p:sp>
        <p:nvSpPr>
          <p:cNvPr id="5" name="文本框 4">
            <a:extLst>
              <a:ext uri="{FF2B5EF4-FFF2-40B4-BE49-F238E27FC236}">
                <a16:creationId xmlns:a16="http://schemas.microsoft.com/office/drawing/2014/main" id="{8303C6B4-7CC5-6A45-8A50-AB668542B4FD}"/>
              </a:ext>
            </a:extLst>
          </p:cNvPr>
          <p:cNvSpPr txBox="1"/>
          <p:nvPr/>
        </p:nvSpPr>
        <p:spPr>
          <a:xfrm>
            <a:off x="677334" y="6026553"/>
            <a:ext cx="7772748" cy="369332"/>
          </a:xfrm>
          <a:prstGeom prst="rect">
            <a:avLst/>
          </a:prstGeom>
          <a:noFill/>
        </p:spPr>
        <p:txBody>
          <a:bodyPr wrap="square" rtlCol="0">
            <a:spAutoFit/>
          </a:bodyPr>
          <a:lstStyle/>
          <a:p>
            <a:r>
              <a:rPr lang="en-US" altLang="zh-CN" dirty="0"/>
              <a:t>T</a:t>
            </a:r>
            <a:r>
              <a:rPr lang="en-US" altLang="zh-Hans" dirty="0"/>
              <a:t>ransfer</a:t>
            </a:r>
            <a:r>
              <a:rPr lang="zh-Hans" altLang="en-US" dirty="0"/>
              <a:t> </a:t>
            </a:r>
            <a:r>
              <a:rPr lang="en-US" altLang="zh-Hans" dirty="0"/>
              <a:t>learning</a:t>
            </a:r>
            <a:r>
              <a:rPr lang="en-US" altLang="zh-CN" dirty="0"/>
              <a:t> </a:t>
            </a:r>
            <a:r>
              <a:rPr lang="en-US" altLang="zh-Hans" dirty="0"/>
              <a:t>for</a:t>
            </a:r>
            <a:r>
              <a:rPr lang="zh-Hans" altLang="en-US" dirty="0"/>
              <a:t> </a:t>
            </a:r>
            <a:r>
              <a:rPr lang="en-US" altLang="zh-Hans" dirty="0"/>
              <a:t>sequence</a:t>
            </a:r>
            <a:r>
              <a:rPr lang="zh-Hans" altLang="en-US" dirty="0"/>
              <a:t> </a:t>
            </a:r>
            <a:r>
              <a:rPr lang="en-US" altLang="zh-Hans" dirty="0"/>
              <a:t>tagging</a:t>
            </a:r>
            <a:r>
              <a:rPr lang="zh-Hans" altLang="en-US" dirty="0"/>
              <a:t> </a:t>
            </a:r>
            <a:r>
              <a:rPr lang="en-US" altLang="zh-Hans" dirty="0"/>
              <a:t>with</a:t>
            </a:r>
            <a:r>
              <a:rPr lang="zh-Hans" altLang="en-US" dirty="0"/>
              <a:t> </a:t>
            </a:r>
            <a:r>
              <a:rPr lang="en-US" altLang="zh-Hans" dirty="0"/>
              <a:t>hierarchical</a:t>
            </a:r>
            <a:r>
              <a:rPr lang="zh-Hans" altLang="en-US" dirty="0"/>
              <a:t> </a:t>
            </a:r>
            <a:r>
              <a:rPr lang="en-US" altLang="zh-Hans" dirty="0"/>
              <a:t>current</a:t>
            </a:r>
            <a:r>
              <a:rPr lang="zh-Hans" altLang="en-US" dirty="0"/>
              <a:t> </a:t>
            </a:r>
            <a:r>
              <a:rPr lang="en-US" altLang="zh-Hans" dirty="0"/>
              <a:t>networks</a:t>
            </a:r>
            <a:endParaRPr lang="en-US" altLang="zh-CN" dirty="0"/>
          </a:p>
        </p:txBody>
      </p:sp>
    </p:spTree>
    <p:extLst>
      <p:ext uri="{BB962C8B-B14F-4D97-AF65-F5344CB8AC3E}">
        <p14:creationId xmlns:p14="http://schemas.microsoft.com/office/powerpoint/2010/main" val="107297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F7F05-2480-CF41-8CC0-E947A8F5A77B}"/>
              </a:ext>
            </a:extLst>
          </p:cNvPr>
          <p:cNvSpPr>
            <a:spLocks noGrp="1"/>
          </p:cNvSpPr>
          <p:nvPr>
            <p:ph type="title"/>
          </p:nvPr>
        </p:nvSpPr>
        <p:spPr/>
        <p:txBody>
          <a:bodyPr>
            <a:normAutofit/>
          </a:bodyPr>
          <a:lstStyle/>
          <a:p>
            <a:r>
              <a:rPr kumimoji="1" lang="zh-Hans" altLang="en-US" dirty="0"/>
              <a:t>小规模数据集的</a:t>
            </a:r>
            <a:r>
              <a:rPr kumimoji="1" lang="en-US" altLang="zh-Hans" dirty="0"/>
              <a:t>NER</a:t>
            </a:r>
            <a:r>
              <a:rPr kumimoji="1" lang="zh-Hans" altLang="en-US" dirty="0"/>
              <a:t>算法：</a:t>
            </a:r>
            <a:r>
              <a:rPr kumimoji="1" lang="en-US" altLang="zh-Hans" dirty="0"/>
              <a:t/>
            </a:r>
            <a:br>
              <a:rPr kumimoji="1" lang="en-US" altLang="zh-Hans" dirty="0"/>
            </a:br>
            <a:r>
              <a:rPr kumimoji="1" lang="zh-Hans" altLang="en-US" dirty="0"/>
              <a:t>引入</a:t>
            </a:r>
            <a:r>
              <a:rPr kumimoji="1" lang="en-US" altLang="zh-Hans" dirty="0"/>
              <a:t>LM</a:t>
            </a:r>
            <a:r>
              <a:rPr kumimoji="1" lang="zh-Hans" altLang="en-US" dirty="0"/>
              <a:t>的预训练模型</a:t>
            </a:r>
            <a:endParaRPr kumimoji="1" lang="zh-CN" altLang="en-US" dirty="0"/>
          </a:p>
        </p:txBody>
      </p:sp>
      <p:pic>
        <p:nvPicPr>
          <p:cNvPr id="4" name="内容占位符 3">
            <a:extLst>
              <a:ext uri="{FF2B5EF4-FFF2-40B4-BE49-F238E27FC236}">
                <a16:creationId xmlns:a16="http://schemas.microsoft.com/office/drawing/2014/main" id="{5E878D07-0641-2C4B-BE8D-E964E0834B0F}"/>
              </a:ext>
            </a:extLst>
          </p:cNvPr>
          <p:cNvPicPr>
            <a:picLocks noGrp="1" noChangeAspect="1"/>
          </p:cNvPicPr>
          <p:nvPr>
            <p:ph idx="1"/>
          </p:nvPr>
        </p:nvPicPr>
        <p:blipFill>
          <a:blip r:embed="rId2"/>
          <a:stretch>
            <a:fillRect/>
          </a:stretch>
        </p:blipFill>
        <p:spPr>
          <a:xfrm>
            <a:off x="677334" y="1793923"/>
            <a:ext cx="7147524" cy="3881437"/>
          </a:xfrm>
          <a:prstGeom prst="rect">
            <a:avLst/>
          </a:prstGeom>
        </p:spPr>
      </p:pic>
      <p:sp>
        <p:nvSpPr>
          <p:cNvPr id="5" name="文本框 4">
            <a:extLst>
              <a:ext uri="{FF2B5EF4-FFF2-40B4-BE49-F238E27FC236}">
                <a16:creationId xmlns:a16="http://schemas.microsoft.com/office/drawing/2014/main" id="{55E17F37-9BB1-ED45-9ECD-AD2583E8B5B1}"/>
              </a:ext>
            </a:extLst>
          </p:cNvPr>
          <p:cNvSpPr txBox="1"/>
          <p:nvPr/>
        </p:nvSpPr>
        <p:spPr>
          <a:xfrm>
            <a:off x="1009934" y="5675360"/>
            <a:ext cx="7519917" cy="646331"/>
          </a:xfrm>
          <a:prstGeom prst="rect">
            <a:avLst/>
          </a:prstGeom>
          <a:noFill/>
        </p:spPr>
        <p:txBody>
          <a:bodyPr wrap="square" rtlCol="0">
            <a:spAutoFit/>
          </a:bodyPr>
          <a:lstStyle/>
          <a:p>
            <a:r>
              <a:rPr lang="en-US" altLang="zh-CN" dirty="0"/>
              <a:t>Semi-supervised sequence tagging with bidirectional language models</a:t>
            </a:r>
          </a:p>
          <a:p>
            <a:endParaRPr kumimoji="1" lang="zh-CN" altLang="en-US" dirty="0"/>
          </a:p>
        </p:txBody>
      </p:sp>
    </p:spTree>
    <p:extLst>
      <p:ext uri="{BB962C8B-B14F-4D97-AF65-F5344CB8AC3E}">
        <p14:creationId xmlns:p14="http://schemas.microsoft.com/office/powerpoint/2010/main" val="31612128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E8DA4-35BB-B142-86C6-0EFAFE1E9469}"/>
              </a:ext>
            </a:extLst>
          </p:cNvPr>
          <p:cNvSpPr>
            <a:spLocks noGrp="1"/>
          </p:cNvSpPr>
          <p:nvPr>
            <p:ph type="title"/>
          </p:nvPr>
        </p:nvSpPr>
        <p:spPr>
          <a:xfrm>
            <a:off x="677333" y="609600"/>
            <a:ext cx="8766917" cy="1320800"/>
          </a:xfrm>
        </p:spPr>
        <p:txBody>
          <a:bodyPr/>
          <a:lstStyle/>
          <a:p>
            <a:r>
              <a:rPr kumimoji="1" lang="zh-Hans" altLang="en-US" dirty="0"/>
              <a:t>小规模数据集的</a:t>
            </a:r>
            <a:r>
              <a:rPr kumimoji="1" lang="en-US" altLang="zh-Hans" dirty="0"/>
              <a:t>NER</a:t>
            </a:r>
            <a:r>
              <a:rPr kumimoji="1" lang="zh-Hans" altLang="en-US" dirty="0"/>
              <a:t>算法：</a:t>
            </a:r>
            <a:r>
              <a:rPr kumimoji="1" lang="en-US" altLang="zh-Hans" dirty="0"/>
              <a:t/>
            </a:r>
            <a:br>
              <a:rPr kumimoji="1" lang="en-US" altLang="zh-Hans" dirty="0"/>
            </a:br>
            <a:r>
              <a:rPr kumimoji="1" lang="en-US" altLang="zh-Hans" dirty="0" err="1"/>
              <a:t>ELMo</a:t>
            </a:r>
            <a:r>
              <a:rPr kumimoji="1" lang="en-US" altLang="zh-Hans" dirty="0"/>
              <a:t>(Embedding</a:t>
            </a:r>
            <a:r>
              <a:rPr kumimoji="1" lang="zh-Hans" altLang="en-US" dirty="0"/>
              <a:t> </a:t>
            </a:r>
            <a:r>
              <a:rPr kumimoji="1" lang="en-US" altLang="zh-Hans" dirty="0"/>
              <a:t>from</a:t>
            </a:r>
            <a:r>
              <a:rPr kumimoji="1" lang="zh-Hans" altLang="en-US" dirty="0"/>
              <a:t>  </a:t>
            </a:r>
            <a:r>
              <a:rPr kumimoji="1" lang="en-US" altLang="zh-Hans" dirty="0"/>
              <a:t>Language</a:t>
            </a:r>
            <a:r>
              <a:rPr kumimoji="1" lang="zh-Hans" altLang="en-US" dirty="0"/>
              <a:t> </a:t>
            </a:r>
            <a:r>
              <a:rPr kumimoji="1" lang="en-US" altLang="zh-Hans" dirty="0"/>
              <a:t>Models)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0332C39-2B74-2E4E-8551-2B0645D799EE}"/>
                  </a:ext>
                </a:extLst>
              </p:cNvPr>
              <p:cNvSpPr>
                <a:spLocks noGrp="1"/>
              </p:cNvSpPr>
              <p:nvPr>
                <p:ph idx="1"/>
              </p:nvPr>
            </p:nvSpPr>
            <p:spPr/>
            <p:txBody>
              <a:bodyPr/>
              <a:lstStyle/>
              <a:p>
                <a:r>
                  <a:rPr kumimoji="1" lang="zh-Hans" altLang="en-US" dirty="0"/>
                  <a:t>这里用到了双向的</a:t>
                </a:r>
                <a:r>
                  <a:rPr kumimoji="1" lang="en-US" altLang="zh-Hans" dirty="0"/>
                  <a:t>language</a:t>
                </a:r>
                <a:r>
                  <a:rPr kumimoji="1" lang="zh-Hans" altLang="en-US" dirty="0"/>
                  <a:t> </a:t>
                </a:r>
                <a:r>
                  <a:rPr kumimoji="1" lang="en-US" altLang="zh-Hans" dirty="0"/>
                  <a:t>model,</a:t>
                </a:r>
              </a:p>
              <a:p>
                <a:pPr marL="0" indent="0">
                  <a:buNone/>
                </a:pPr>
                <a:r>
                  <a:rPr kumimoji="1" lang="en-US" altLang="zh-Hans" dirty="0"/>
                  <a:t>P(</a:t>
                </a:r>
                <a14:m>
                  <m:oMath xmlns:m="http://schemas.openxmlformats.org/officeDocument/2006/math">
                    <m:sSub>
                      <m:sSubPr>
                        <m:ctrlPr>
                          <a:rPr kumimoji="1" lang="en-US" altLang="zh-Hans"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1</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2</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𝑁</m:t>
                        </m:r>
                      </m:sub>
                    </m:sSub>
                    <m:r>
                      <a:rPr kumimoji="1" lang="en-US" altLang="zh-Hans" b="0" i="1" smtClean="0">
                        <a:latin typeface="Cambria Math" panose="02040503050406030204" pitchFamily="18" charset="0"/>
                      </a:rPr>
                      <m:t>)=</m:t>
                    </m:r>
                    <m:nary>
                      <m:naryPr>
                        <m:chr m:val="∏"/>
                        <m:ctrlPr>
                          <a:rPr kumimoji="1" lang="en-US" altLang="zh-Hans" b="0" i="1" smtClean="0">
                            <a:latin typeface="Cambria Math" panose="02040503050406030204" pitchFamily="18" charset="0"/>
                          </a:rPr>
                        </m:ctrlPr>
                      </m:naryPr>
                      <m:sub>
                        <m:r>
                          <m:rPr>
                            <m:brk m:alnAt="23"/>
                          </m:rP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sub>
                      <m:sup>
                        <m:r>
                          <a:rPr kumimoji="1" lang="en-US" altLang="zh-Hans" b="0" i="1" smtClean="0">
                            <a:latin typeface="Cambria Math" panose="02040503050406030204" pitchFamily="18" charset="0"/>
                          </a:rPr>
                          <m:t>𝑁</m:t>
                        </m:r>
                      </m:sup>
                      <m:e>
                        <m:r>
                          <a:rPr kumimoji="1" lang="en-US" altLang="zh-Hans" b="0" i="1" smtClean="0">
                            <a:latin typeface="Cambria Math" panose="02040503050406030204" pitchFamily="18" charset="0"/>
                          </a:rPr>
                          <m:t>𝑝</m:t>
                        </m:r>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𝑘</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1</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2</m:t>
                            </m:r>
                          </m:sub>
                        </m:sSub>
                        <m:r>
                          <a:rPr kumimoji="1" lang="en-US" altLang="zh-Hans" b="0" i="1" smtClean="0">
                            <a:latin typeface="Cambria Math" panose="02040503050406030204" pitchFamily="18" charset="0"/>
                          </a:rPr>
                          <m:t>,…,</m:t>
                        </m:r>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𝑡</m:t>
                            </m:r>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sub>
                        </m:sSub>
                      </m:e>
                    </m:nary>
                  </m:oMath>
                </a14:m>
                <a:r>
                  <a:rPr kumimoji="1" lang="en-US" altLang="zh-Hans" dirty="0"/>
                  <a:t>)</a:t>
                </a:r>
              </a:p>
              <a:p>
                <a:pPr marL="0" indent="0">
                  <a:buNone/>
                </a:pPr>
                <a:r>
                  <a:rPr kumimoji="1" lang="en-US" altLang="zh-Hans" dirty="0"/>
                  <a:t>P(</a:t>
                </a:r>
                <a14:m>
                  <m:oMath xmlns:m="http://schemas.openxmlformats.org/officeDocument/2006/math">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i="1">
                            <a:latin typeface="Cambria Math" panose="02040503050406030204" pitchFamily="18" charset="0"/>
                          </a:rPr>
                          <m:t>1</m:t>
                        </m:r>
                      </m:sub>
                    </m:sSub>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i="1">
                            <a:latin typeface="Cambria Math" panose="02040503050406030204" pitchFamily="18" charset="0"/>
                          </a:rPr>
                          <m:t>2</m:t>
                        </m:r>
                      </m:sub>
                    </m:sSub>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i="1">
                            <a:latin typeface="Cambria Math" panose="02040503050406030204" pitchFamily="18" charset="0"/>
                          </a:rPr>
                          <m:t>𝑁</m:t>
                        </m:r>
                      </m:sub>
                    </m:sSub>
                    <m:r>
                      <a:rPr kumimoji="1" lang="en-US" altLang="zh-Hans" i="1">
                        <a:latin typeface="Cambria Math" panose="02040503050406030204" pitchFamily="18" charset="0"/>
                      </a:rPr>
                      <m:t>)=</m:t>
                    </m:r>
                    <m:nary>
                      <m:naryPr>
                        <m:chr m:val="∏"/>
                        <m:ctrlPr>
                          <a:rPr kumimoji="1" lang="en-US" altLang="zh-Hans" i="1">
                            <a:latin typeface="Cambria Math" panose="02040503050406030204" pitchFamily="18" charset="0"/>
                          </a:rPr>
                        </m:ctrlPr>
                      </m:naryPr>
                      <m:sub>
                        <m:r>
                          <m:rPr>
                            <m:brk m:alnAt="23"/>
                          </m:rPr>
                          <a:rPr kumimoji="1" lang="en-US" altLang="zh-Hans" i="1">
                            <a:latin typeface="Cambria Math" panose="02040503050406030204" pitchFamily="18" charset="0"/>
                          </a:rPr>
                          <m:t>𝑘</m:t>
                        </m:r>
                        <m:r>
                          <a:rPr kumimoji="1" lang="en-US" altLang="zh-Hans" i="1">
                            <a:latin typeface="Cambria Math" panose="02040503050406030204" pitchFamily="18" charset="0"/>
                          </a:rPr>
                          <m:t>=</m:t>
                        </m:r>
                        <m:r>
                          <a:rPr kumimoji="1" lang="en-US" altLang="zh-Hans" i="1">
                            <a:latin typeface="Cambria Math" panose="02040503050406030204" pitchFamily="18" charset="0"/>
                          </a:rPr>
                          <m:t>1</m:t>
                        </m:r>
                      </m:sub>
                      <m:sup>
                        <m:r>
                          <a:rPr kumimoji="1" lang="en-US" altLang="zh-Hans" i="1">
                            <a:latin typeface="Cambria Math" panose="02040503050406030204" pitchFamily="18" charset="0"/>
                          </a:rPr>
                          <m:t>𝑁</m:t>
                        </m:r>
                      </m:sup>
                      <m:e>
                        <m:r>
                          <a:rPr kumimoji="1" lang="en-US" altLang="zh-Hans" i="1">
                            <a:latin typeface="Cambria Math" panose="02040503050406030204" pitchFamily="18" charset="0"/>
                          </a:rPr>
                          <m:t>𝑝</m:t>
                        </m:r>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i="1">
                                <a:latin typeface="Cambria Math" panose="02040503050406030204" pitchFamily="18" charset="0"/>
                              </a:rPr>
                              <m:t>𝑘</m:t>
                            </m:r>
                          </m:sub>
                        </m:sSub>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sub>
                        </m:sSub>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2</m:t>
                            </m:r>
                          </m:sub>
                        </m:sSub>
                        <m:r>
                          <a:rPr kumimoji="1" lang="en-US" altLang="zh-Hans" i="1">
                            <a:latin typeface="Cambria Math" panose="02040503050406030204" pitchFamily="18" charset="0"/>
                          </a:rPr>
                          <m:t>,…,</m:t>
                        </m:r>
                        <m:sSub>
                          <m:sSubPr>
                            <m:ctrlPr>
                              <a:rPr kumimoji="1" lang="en-US" altLang="zh-Hans" i="1">
                                <a:latin typeface="Cambria Math" panose="02040503050406030204" pitchFamily="18" charset="0"/>
                              </a:rPr>
                            </m:ctrlPr>
                          </m:sSubPr>
                          <m:e>
                            <m:r>
                              <a:rPr kumimoji="1" lang="en-US" altLang="zh-Hans" i="1">
                                <a:latin typeface="Cambria Math" panose="02040503050406030204" pitchFamily="18" charset="0"/>
                              </a:rPr>
                              <m:t>𝑡</m:t>
                            </m:r>
                          </m:e>
                          <m:sub>
                            <m:r>
                              <m:rPr>
                                <m:sty m:val="p"/>
                              </m:rPr>
                              <a:rPr kumimoji="1" lang="en-US" altLang="zh-Hans" i="1" smtClean="0">
                                <a:latin typeface="Cambria Math" panose="02040503050406030204" pitchFamily="18" charset="0"/>
                              </a:rPr>
                              <m:t>N</m:t>
                            </m:r>
                          </m:sub>
                        </m:sSub>
                      </m:e>
                    </m:nary>
                  </m:oMath>
                </a14:m>
                <a:r>
                  <a:rPr kumimoji="1" lang="en-US" altLang="zh-Hans" dirty="0"/>
                  <a:t>)</a:t>
                </a:r>
              </a:p>
              <a:p>
                <a:pPr marL="0" indent="0">
                  <a:buNone/>
                </a:pPr>
                <a:r>
                  <a:rPr kumimoji="1" lang="zh-Hans" altLang="en-US" dirty="0"/>
                  <a:t>目标是最大上面两个的对数和</a:t>
                </a:r>
                <a:endParaRPr kumimoji="1" lang="en-US" altLang="zh-Hans" dirty="0"/>
              </a:p>
              <a:p>
                <a:pPr marL="0" indent="0">
                  <a:buNone/>
                </a:pPr>
                <a:r>
                  <a:rPr kumimoji="1" lang="zh-Hans" altLang="en-US" dirty="0"/>
                  <a:t>注意：这里的对</a:t>
                </a:r>
                <a:r>
                  <a:rPr kumimoji="1" lang="en-US" altLang="zh-Hans" dirty="0"/>
                  <a:t>token</a:t>
                </a:r>
                <a:r>
                  <a:rPr kumimoji="1" lang="zh-Hans" altLang="en-US" dirty="0"/>
                  <a:t>进行的上下文无关的编码</a:t>
                </a:r>
                <a:r>
                  <a:rPr kumimoji="1" lang="en-US" altLang="zh-Hans" dirty="0"/>
                  <a:t>,</a:t>
                </a:r>
                <a:r>
                  <a:rPr kumimoji="1" lang="zh-Hans" altLang="en-US" dirty="0"/>
                  <a:t>即用</a:t>
                </a:r>
                <a:r>
                  <a:rPr kumimoji="1" lang="en-US" altLang="zh-Hans" dirty="0"/>
                  <a:t>CNN</a:t>
                </a:r>
                <a:r>
                  <a:rPr kumimoji="1" lang="zh-Hans" altLang="en-US" dirty="0"/>
                  <a:t>对字符级进行编码</a:t>
                </a:r>
                <a:endParaRPr kumimoji="1" lang="en-US" altLang="zh-Hans" dirty="0"/>
              </a:p>
              <a:p>
                <a:pPr marL="0" indent="0">
                  <a:buNone/>
                </a:pPr>
                <a:endParaRPr kumimoji="1" lang="en-US" altLang="zh-Hans" dirty="0"/>
              </a:p>
              <a:p>
                <a:endParaRPr kumimoji="1" lang="en-US" altLang="zh-Hans" dirty="0"/>
              </a:p>
              <a:p>
                <a:endParaRPr kumimoji="1" lang="en-US" altLang="zh-Hans" dirty="0"/>
              </a:p>
              <a:p>
                <a:endParaRPr kumimoji="1" lang="en-US" altLang="zh-Hans" dirty="0"/>
              </a:p>
              <a:p>
                <a:endParaRPr kumimoji="1" lang="en-US" altLang="zh-Hans" dirty="0"/>
              </a:p>
              <a:p>
                <a:endParaRPr kumimoji="1" lang="en-US" altLang="zh-Hans" dirty="0"/>
              </a:p>
              <a:p>
                <a:endParaRPr kumimoji="1" lang="en-US" altLang="zh-Hans" dirty="0"/>
              </a:p>
            </p:txBody>
          </p:sp>
        </mc:Choice>
        <mc:Fallback xmlns="">
          <p:sp>
            <p:nvSpPr>
              <p:cNvPr id="3" name="内容占位符 2">
                <a:extLst>
                  <a:ext uri="{FF2B5EF4-FFF2-40B4-BE49-F238E27FC236}">
                    <a16:creationId xmlns:a16="http://schemas.microsoft.com/office/drawing/2014/main" id="{90332C39-2B74-2E4E-8551-2B0645D799EE}"/>
                  </a:ext>
                </a:extLst>
              </p:cNvPr>
              <p:cNvSpPr>
                <a:spLocks noGrp="1" noRot="1" noChangeAspect="1" noMove="1" noResize="1" noEditPoints="1" noAdjustHandles="1" noChangeArrowheads="1" noChangeShapeType="1" noTextEdit="1"/>
              </p:cNvSpPr>
              <p:nvPr>
                <p:ph idx="1"/>
              </p:nvPr>
            </p:nvSpPr>
            <p:spPr>
              <a:blipFill>
                <a:blip r:embed="rId3"/>
                <a:stretch>
                  <a:fillRect l="-442" t="-32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6425FAF-B5FC-F649-9624-D2317C77EFB0}"/>
              </a:ext>
            </a:extLst>
          </p:cNvPr>
          <p:cNvPicPr>
            <a:picLocks noChangeAspect="1"/>
          </p:cNvPicPr>
          <p:nvPr/>
        </p:nvPicPr>
        <p:blipFill>
          <a:blip r:embed="rId4"/>
          <a:stretch>
            <a:fillRect/>
          </a:stretch>
        </p:blipFill>
        <p:spPr>
          <a:xfrm>
            <a:off x="677333" y="4445875"/>
            <a:ext cx="5108084" cy="219140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1DD8A1B-1569-7C43-983D-733234FEB0D0}"/>
                  </a:ext>
                </a:extLst>
              </p:cNvPr>
              <p:cNvSpPr txBox="1"/>
              <p:nvPr/>
            </p:nvSpPr>
            <p:spPr>
              <a:xfrm>
                <a:off x="6243145" y="4698124"/>
                <a:ext cx="3201105" cy="2125069"/>
              </a:xfrm>
              <a:prstGeom prst="rect">
                <a:avLst/>
              </a:prstGeom>
              <a:noFill/>
            </p:spPr>
            <p:txBody>
              <a:bodyPr wrap="square" rtlCol="0">
                <a:spAutoFit/>
              </a:bodyPr>
              <a:lstStyle/>
              <a:p>
                <a:r>
                  <a:rPr kumimoji="1" lang="en-US" altLang="zh-Hans" dirty="0"/>
                  <a:t>Token</a:t>
                </a:r>
                <a:r>
                  <a:rPr kumimoji="1" lang="zh-Hans" altLang="en-US" dirty="0"/>
                  <a:t>的新表达：</a:t>
                </a:r>
                <a:endParaRPr kumimoji="1" lang="en-US" altLang="zh-Hans" dirty="0"/>
              </a:p>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Hans" i="1">
                              <a:latin typeface="Cambria Math" panose="02040503050406030204" pitchFamily="18" charset="0"/>
                            </a:rPr>
                            <m:t>h</m:t>
                          </m:r>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𝑗</m:t>
                          </m:r>
                        </m:sub>
                        <m:sup>
                          <m:r>
                            <a:rPr kumimoji="1" lang="en-US" altLang="zh-Hans" b="0" i="1" smtClean="0">
                              <a:latin typeface="Cambria Math" panose="02040503050406030204" pitchFamily="18" charset="0"/>
                            </a:rPr>
                            <m:t>𝐿𝑀</m:t>
                          </m:r>
                        </m:sup>
                      </m:sSubSup>
                      <m:r>
                        <a:rPr kumimoji="1" lang="en-US" altLang="zh-Hans" b="0" i="1" smtClean="0">
                          <a:latin typeface="Cambria Math" panose="02040503050406030204" pitchFamily="18" charset="0"/>
                        </a:rPr>
                        <m:t>=[</m:t>
                      </m:r>
                      <m:sSubSup>
                        <m:sSubSupPr>
                          <m:ctrlPr>
                            <a:rPr kumimoji="1" lang="en-US" altLang="zh-Hans" b="0" i="1" smtClean="0">
                              <a:latin typeface="Cambria Math" panose="02040503050406030204" pitchFamily="18" charset="0"/>
                            </a:rPr>
                          </m:ctrlPr>
                        </m:sSubSupPr>
                        <m:e>
                          <m:acc>
                            <m:accPr>
                              <m:chr m:val="⃑"/>
                              <m:ctrlPr>
                                <a:rPr kumimoji="1" lang="en-US" altLang="zh-Hans" b="0" i="1" smtClean="0">
                                  <a:latin typeface="Cambria Math" panose="02040503050406030204" pitchFamily="18" charset="0"/>
                                </a:rPr>
                              </m:ctrlPr>
                            </m:accPr>
                            <m:e>
                              <m:r>
                                <a:rPr kumimoji="1" lang="en-US" altLang="zh-Hans" b="0" i="1" smtClean="0">
                                  <a:latin typeface="Cambria Math" panose="02040503050406030204" pitchFamily="18" charset="0"/>
                                </a:rPr>
                                <m:t>h</m:t>
                              </m:r>
                            </m:e>
                          </m:acc>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𝑗</m:t>
                          </m:r>
                        </m:sub>
                        <m:sup>
                          <m:r>
                            <a:rPr kumimoji="1" lang="en-US" altLang="zh-Hans" b="0" i="1" smtClean="0">
                              <a:latin typeface="Cambria Math" panose="02040503050406030204" pitchFamily="18" charset="0"/>
                            </a:rPr>
                            <m:t>𝐿𝑀</m:t>
                          </m:r>
                        </m:sup>
                      </m:sSubSup>
                      <m:r>
                        <a:rPr kumimoji="1" lang="en-US" altLang="zh-Hans" b="0" i="1" smtClean="0">
                          <a:latin typeface="Cambria Math" panose="02040503050406030204" pitchFamily="18" charset="0"/>
                        </a:rPr>
                        <m:t>;</m:t>
                      </m:r>
                      <m:sSubSup>
                        <m:sSubSupPr>
                          <m:ctrlPr>
                            <a:rPr kumimoji="1" lang="zh-CN" altLang="en-US" b="0" i="1" dirty="0" smtClean="0">
                              <a:latin typeface="Cambria Math" panose="02040503050406030204" pitchFamily="18" charset="0"/>
                            </a:rPr>
                          </m:ctrlPr>
                        </m:sSubSupPr>
                        <m:e>
                          <m:acc>
                            <m:accPr>
                              <m:chr m:val="⃐"/>
                              <m:ctrlPr>
                                <a:rPr kumimoji="1" lang="zh-CN" altLang="en-US" b="0" i="1" dirty="0" smtClean="0">
                                  <a:latin typeface="Cambria Math" panose="02040503050406030204" pitchFamily="18" charset="0"/>
                                </a:rPr>
                              </m:ctrlPr>
                            </m:accPr>
                            <m:e>
                              <m:r>
                                <a:rPr kumimoji="1" lang="en-US" altLang="zh-Hans" b="0" i="1" dirty="0" smtClean="0">
                                  <a:latin typeface="Cambria Math" panose="02040503050406030204" pitchFamily="18" charset="0"/>
                                </a:rPr>
                                <m:t>h</m:t>
                              </m:r>
                            </m:e>
                          </m:acc>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𝑗</m:t>
                          </m:r>
                        </m:sub>
                        <m:sup>
                          <m:r>
                            <a:rPr kumimoji="1" lang="en-US" altLang="zh-Hans" b="0" i="1" smtClean="0">
                              <a:latin typeface="Cambria Math" panose="02040503050406030204" pitchFamily="18" charset="0"/>
                            </a:rPr>
                            <m:t>𝐿𝑀</m:t>
                          </m:r>
                        </m:sup>
                      </m:sSubSup>
                      <m:r>
                        <a:rPr kumimoji="1" lang="en-US" altLang="zh-Hans" b="0" i="1" smtClean="0">
                          <a:latin typeface="Cambria Math" panose="02040503050406030204" pitchFamily="18" charset="0"/>
                        </a:rPr>
                        <m:t>]</m:t>
                      </m:r>
                    </m:oMath>
                  </m:oMathPara>
                </a14:m>
                <a:endParaRPr kumimoji="1" lang="en-US" altLang="zh-CN" dirty="0"/>
              </a:p>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Hans" b="0" i="1" smtClean="0">
                              <a:latin typeface="Cambria Math" panose="02040503050406030204" pitchFamily="18" charset="0"/>
                            </a:rPr>
                            <m:t>𝐸𝐿𝑀𝑜</m:t>
                          </m:r>
                        </m:e>
                        <m:sub>
                          <m:r>
                            <a:rPr kumimoji="1" lang="en-US" altLang="zh-Hans" b="0" i="1" smtClean="0">
                              <a:latin typeface="Cambria Math" panose="02040503050406030204" pitchFamily="18" charset="0"/>
                            </a:rPr>
                            <m:t>𝑘</m:t>
                          </m:r>
                        </m:sub>
                        <m:sup>
                          <m:r>
                            <a:rPr kumimoji="1" lang="en-US" altLang="zh-Hans" b="0" i="1" smtClean="0">
                              <a:latin typeface="Cambria Math" panose="02040503050406030204" pitchFamily="18" charset="0"/>
                            </a:rPr>
                            <m:t>𝑡𝑎𝑠𝑘</m:t>
                          </m:r>
                        </m:sup>
                      </m:sSubSup>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𝐸</m:t>
                      </m:r>
                      <m:d>
                        <m:dPr>
                          <m:ctrlPr>
                            <a:rPr kumimoji="1" lang="en-US" altLang="zh-Hans" b="0" i="1" smtClean="0">
                              <a:latin typeface="Cambria Math" panose="02040503050406030204" pitchFamily="18" charset="0"/>
                            </a:rPr>
                          </m:ctrlPr>
                        </m:dPr>
                        <m:e>
                          <m:sSub>
                            <m:sSubPr>
                              <m:ctrlPr>
                                <a:rPr kumimoji="1" lang="en-US" altLang="zh-Hans" b="0" i="1" smtClean="0">
                                  <a:latin typeface="Cambria Math" panose="02040503050406030204" pitchFamily="18" charset="0"/>
                                </a:rPr>
                              </m:ctrlPr>
                            </m:sSubPr>
                            <m:e>
                              <m:r>
                                <a:rPr kumimoji="1" lang="en-US" altLang="zh-Hans" b="0" i="1" smtClean="0">
                                  <a:latin typeface="Cambria Math" panose="02040503050406030204" pitchFamily="18" charset="0"/>
                                </a:rPr>
                                <m:t>𝑅</m:t>
                              </m:r>
                            </m:e>
                            <m:sub>
                              <m:r>
                                <a:rPr kumimoji="1" lang="en-US" altLang="zh-Hans" b="0" i="1" smtClean="0">
                                  <a:latin typeface="Cambria Math" panose="02040503050406030204" pitchFamily="18" charset="0"/>
                                </a:rPr>
                                <m:t>𝑘</m:t>
                              </m:r>
                            </m:sub>
                          </m:sSub>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m:rPr>
                                  <m:sty m:val="p"/>
                                </m:rPr>
                                <a:rPr kumimoji="1" lang="en-US" altLang="zh-Hans" i="1">
                                  <a:latin typeface="Cambria Math" panose="02040503050406030204" pitchFamily="18" charset="0"/>
                                </a:rPr>
                                <m:t>θ</m:t>
                              </m:r>
                            </m:e>
                            <m:sup>
                              <m:r>
                                <m:rPr>
                                  <m:sty m:val="p"/>
                                </m:rPr>
                                <a:rPr kumimoji="1" lang="en-US" altLang="zh-Hans" i="1">
                                  <a:latin typeface="Cambria Math" panose="02040503050406030204" pitchFamily="18" charset="0"/>
                                </a:rPr>
                                <m:t>task</m:t>
                              </m:r>
                            </m:sup>
                          </m:sSup>
                        </m:e>
                      </m:d>
                      <m:r>
                        <a:rPr kumimoji="1" lang="en-US" altLang="zh-Hans" b="0" i="1" smtClean="0">
                          <a:latin typeface="Cambria Math" panose="02040503050406030204" pitchFamily="18" charset="0"/>
                        </a:rPr>
                        <m:t>=</m:t>
                      </m:r>
                      <m:sSup>
                        <m:sSupPr>
                          <m:ctrlPr>
                            <a:rPr kumimoji="1" lang="en-US" altLang="zh-Hans" b="0" i="1" smtClean="0">
                              <a:latin typeface="Cambria Math" panose="02040503050406030204" pitchFamily="18" charset="0"/>
                            </a:rPr>
                          </m:ctrlPr>
                        </m:sSupPr>
                        <m:e>
                          <m:r>
                            <m:rPr>
                              <m:sty m:val="p"/>
                            </m:rPr>
                            <a:rPr kumimoji="1" lang="en-US" altLang="zh-Hans" i="1">
                              <a:latin typeface="Cambria Math" panose="02040503050406030204" pitchFamily="18" charset="0"/>
                            </a:rPr>
                            <m:t>γ</m:t>
                          </m:r>
                        </m:e>
                        <m:sup>
                          <m:r>
                            <m:rPr>
                              <m:sty m:val="p"/>
                            </m:rPr>
                            <a:rPr kumimoji="1" lang="en-US" altLang="zh-Hans" i="1">
                              <a:latin typeface="Cambria Math" panose="02040503050406030204" pitchFamily="18" charset="0"/>
                            </a:rPr>
                            <m:t>task</m:t>
                          </m:r>
                        </m:sup>
                      </m:sSup>
                      <m:nary>
                        <m:naryPr>
                          <m:chr m:val="∑"/>
                          <m:ctrlPr>
                            <a:rPr kumimoji="1" lang="en-US" altLang="zh-Hans" b="0" i="1" smtClean="0">
                              <a:latin typeface="Cambria Math" panose="02040503050406030204" pitchFamily="18" charset="0"/>
                            </a:rPr>
                          </m:ctrlPr>
                        </m:naryPr>
                        <m:sub>
                          <m:r>
                            <m:rPr>
                              <m:brk m:alnAt="23"/>
                            </m:rPr>
                            <a:rPr kumimoji="1" lang="en-US" altLang="zh-Hans" b="0" i="1" smtClean="0">
                              <a:latin typeface="Cambria Math" panose="02040503050406030204" pitchFamily="18" charset="0"/>
                            </a:rPr>
                            <m:t>𝑗</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1</m:t>
                          </m:r>
                        </m:sub>
                        <m:sup>
                          <m:r>
                            <a:rPr kumimoji="1" lang="en-US" altLang="zh-Hans" b="0" i="1" smtClean="0">
                              <a:latin typeface="Cambria Math" panose="02040503050406030204" pitchFamily="18" charset="0"/>
                            </a:rPr>
                            <m:t>𝐿</m:t>
                          </m:r>
                        </m:sup>
                        <m:e>
                          <m:sSubSup>
                            <m:sSubSupPr>
                              <m:ctrlPr>
                                <a:rPr kumimoji="1" lang="en-US" altLang="zh-Hans" b="0" i="1" smtClean="0">
                                  <a:latin typeface="Cambria Math" panose="02040503050406030204" pitchFamily="18" charset="0"/>
                                </a:rPr>
                              </m:ctrlPr>
                            </m:sSubSupPr>
                            <m:e>
                              <m:r>
                                <a:rPr kumimoji="1" lang="en-US" altLang="zh-Hans" b="0" i="1" smtClean="0">
                                  <a:latin typeface="Cambria Math" panose="02040503050406030204" pitchFamily="18" charset="0"/>
                                </a:rPr>
                                <m:t>𝑠</m:t>
                              </m:r>
                            </m:e>
                            <m:sub>
                              <m:r>
                                <a:rPr kumimoji="1" lang="en-US" altLang="zh-Hans" b="0" i="1" smtClean="0">
                                  <a:latin typeface="Cambria Math" panose="02040503050406030204" pitchFamily="18" charset="0"/>
                                </a:rPr>
                                <m:t>𝑗</m:t>
                              </m:r>
                            </m:sub>
                            <m:sup>
                              <m:r>
                                <a:rPr kumimoji="1" lang="en-US" altLang="zh-Hans" b="0" i="1" smtClean="0">
                                  <a:latin typeface="Cambria Math" panose="02040503050406030204" pitchFamily="18" charset="0"/>
                                </a:rPr>
                                <m:t>𝑡𝑎𝑠𝑘</m:t>
                              </m:r>
                            </m:sup>
                          </m:sSubSup>
                          <m:sSubSup>
                            <m:sSubSupPr>
                              <m:ctrlPr>
                                <a:rPr kumimoji="1" lang="en-US" altLang="zh-Hans" b="0" i="1" smtClean="0">
                                  <a:latin typeface="Cambria Math" panose="02040503050406030204" pitchFamily="18" charset="0"/>
                                </a:rPr>
                              </m:ctrlPr>
                            </m:sSubSupPr>
                            <m:e>
                              <m:r>
                                <a:rPr kumimoji="1" lang="en-US" altLang="zh-Hans" b="0" i="1" smtClean="0">
                                  <a:latin typeface="Cambria Math" panose="02040503050406030204" pitchFamily="18" charset="0"/>
                                </a:rPr>
                                <m:t>h</m:t>
                              </m:r>
                            </m:e>
                            <m:sub>
                              <m:r>
                                <a:rPr kumimoji="1" lang="en-US" altLang="zh-Hans" b="0" i="1" smtClean="0">
                                  <a:latin typeface="Cambria Math" panose="02040503050406030204" pitchFamily="18" charset="0"/>
                                </a:rPr>
                                <m:t>𝑘</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𝑗</m:t>
                              </m:r>
                            </m:sub>
                            <m:sup>
                              <m:r>
                                <a:rPr kumimoji="1" lang="en-US" altLang="zh-Hans" b="0" i="1" smtClean="0">
                                  <a:latin typeface="Cambria Math" panose="02040503050406030204" pitchFamily="18" charset="0"/>
                                </a:rPr>
                                <m:t>𝐿𝑀</m:t>
                              </m:r>
                            </m:sup>
                          </m:sSubSup>
                        </m:e>
                      </m:nary>
                    </m:oMath>
                  </m:oMathPara>
                </a14:m>
                <a:endParaRPr kumimoji="1" lang="en-US" altLang="zh-Hans" b="0" dirty="0"/>
              </a:p>
              <a:p>
                <a:endParaRPr kumimoji="1" lang="zh-CN" altLang="en-US" dirty="0"/>
              </a:p>
            </p:txBody>
          </p:sp>
        </mc:Choice>
        <mc:Fallback xmlns="">
          <p:sp>
            <p:nvSpPr>
              <p:cNvPr id="5" name="文本框 4">
                <a:extLst>
                  <a:ext uri="{FF2B5EF4-FFF2-40B4-BE49-F238E27FC236}">
                    <a16:creationId xmlns:a16="http://schemas.microsoft.com/office/drawing/2014/main" id="{41DD8A1B-1569-7C43-983D-733234FEB0D0}"/>
                  </a:ext>
                </a:extLst>
              </p:cNvPr>
              <p:cNvSpPr txBox="1">
                <a:spLocks noRot="1" noChangeAspect="1" noMove="1" noResize="1" noEditPoints="1" noAdjustHandles="1" noChangeArrowheads="1" noChangeShapeType="1" noTextEdit="1"/>
              </p:cNvSpPr>
              <p:nvPr/>
            </p:nvSpPr>
            <p:spPr>
              <a:xfrm>
                <a:off x="6243145" y="4698124"/>
                <a:ext cx="3201105" cy="2125069"/>
              </a:xfrm>
              <a:prstGeom prst="rect">
                <a:avLst/>
              </a:prstGeom>
              <a:blipFill>
                <a:blip r:embed="rId5"/>
                <a:stretch>
                  <a:fillRect l="-1984" t="-1190" b="-4642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345C435-CA45-F547-B88B-3B692B501261}"/>
              </a:ext>
            </a:extLst>
          </p:cNvPr>
          <p:cNvSpPr txBox="1"/>
          <p:nvPr/>
        </p:nvSpPr>
        <p:spPr>
          <a:xfrm>
            <a:off x="677333" y="1802327"/>
            <a:ext cx="4801769" cy="646331"/>
          </a:xfrm>
          <a:prstGeom prst="rect">
            <a:avLst/>
          </a:prstGeom>
          <a:noFill/>
        </p:spPr>
        <p:txBody>
          <a:bodyPr wrap="square" rtlCol="0">
            <a:spAutoFit/>
          </a:bodyPr>
          <a:lstStyle/>
          <a:p>
            <a:r>
              <a:rPr lang="en-US" altLang="zh-CN" dirty="0"/>
              <a:t>Deep contextualized word representations</a:t>
            </a:r>
          </a:p>
          <a:p>
            <a:endParaRPr kumimoji="1" lang="zh-CN" altLang="en-US" dirty="0"/>
          </a:p>
        </p:txBody>
      </p:sp>
    </p:spTree>
    <p:extLst>
      <p:ext uri="{BB962C8B-B14F-4D97-AF65-F5344CB8AC3E}">
        <p14:creationId xmlns:p14="http://schemas.microsoft.com/office/powerpoint/2010/main" val="2398786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66C41-ECD8-9C42-A46D-92E252042653}"/>
              </a:ext>
            </a:extLst>
          </p:cNvPr>
          <p:cNvSpPr>
            <a:spLocks noGrp="1"/>
          </p:cNvSpPr>
          <p:nvPr>
            <p:ph type="title"/>
          </p:nvPr>
        </p:nvSpPr>
        <p:spPr/>
        <p:txBody>
          <a:bodyPr/>
          <a:lstStyle/>
          <a:p>
            <a:r>
              <a:rPr kumimoji="1" lang="zh-Hans" altLang="en-US" dirty="0"/>
              <a:t>小规模数据集的</a:t>
            </a:r>
            <a:r>
              <a:rPr kumimoji="1" lang="en-US" altLang="zh-Hans" dirty="0"/>
              <a:t>NER</a:t>
            </a:r>
            <a:r>
              <a:rPr kumimoji="1" lang="zh-Hans" altLang="en-US" dirty="0"/>
              <a:t>算法：</a:t>
            </a:r>
            <a:r>
              <a:rPr kumimoji="1" lang="en-US" altLang="zh-Hans" dirty="0"/>
              <a:t/>
            </a:r>
            <a:br>
              <a:rPr kumimoji="1" lang="en-US" altLang="zh-Hans" dirty="0"/>
            </a:br>
            <a:r>
              <a:rPr kumimoji="1" lang="zh-Hans" altLang="en-US" dirty="0"/>
              <a:t>引入预训练模型</a:t>
            </a:r>
            <a:endParaRPr kumimoji="1" lang="zh-CN" altLang="en-US" dirty="0"/>
          </a:p>
        </p:txBody>
      </p:sp>
      <p:pic>
        <p:nvPicPr>
          <p:cNvPr id="4" name="内容占位符 3">
            <a:extLst>
              <a:ext uri="{FF2B5EF4-FFF2-40B4-BE49-F238E27FC236}">
                <a16:creationId xmlns:a16="http://schemas.microsoft.com/office/drawing/2014/main" id="{943753C6-191E-7A47-8DB8-6BFA4FBA6911}"/>
              </a:ext>
            </a:extLst>
          </p:cNvPr>
          <p:cNvPicPr>
            <a:picLocks noGrp="1" noChangeAspect="1"/>
          </p:cNvPicPr>
          <p:nvPr>
            <p:ph idx="1"/>
          </p:nvPr>
        </p:nvPicPr>
        <p:blipFill>
          <a:blip r:embed="rId3"/>
          <a:stretch>
            <a:fillRect/>
          </a:stretch>
        </p:blipFill>
        <p:spPr>
          <a:xfrm>
            <a:off x="677334" y="2064612"/>
            <a:ext cx="5113866" cy="2199819"/>
          </a:xfrm>
          <a:prstGeom prst="rect">
            <a:avLst/>
          </a:prstGeom>
        </p:spPr>
      </p:pic>
      <p:pic>
        <p:nvPicPr>
          <p:cNvPr id="6" name="图片 5">
            <a:extLst>
              <a:ext uri="{FF2B5EF4-FFF2-40B4-BE49-F238E27FC236}">
                <a16:creationId xmlns:a16="http://schemas.microsoft.com/office/drawing/2014/main" id="{96FA7A4F-C84C-9247-9581-377B2CF48BA4}"/>
              </a:ext>
            </a:extLst>
          </p:cNvPr>
          <p:cNvPicPr>
            <a:picLocks noChangeAspect="1"/>
          </p:cNvPicPr>
          <p:nvPr/>
        </p:nvPicPr>
        <p:blipFill>
          <a:blip r:embed="rId4"/>
          <a:stretch>
            <a:fillRect/>
          </a:stretch>
        </p:blipFill>
        <p:spPr>
          <a:xfrm>
            <a:off x="1195479" y="4448883"/>
            <a:ext cx="3830678" cy="2181503"/>
          </a:xfrm>
          <a:prstGeom prst="rect">
            <a:avLst/>
          </a:prstGeom>
        </p:spPr>
      </p:pic>
      <p:sp>
        <p:nvSpPr>
          <p:cNvPr id="3" name="文本框 2"/>
          <p:cNvSpPr txBox="1"/>
          <p:nvPr/>
        </p:nvSpPr>
        <p:spPr>
          <a:xfrm>
            <a:off x="788276" y="1812840"/>
            <a:ext cx="5675586" cy="369332"/>
          </a:xfrm>
          <a:prstGeom prst="rect">
            <a:avLst/>
          </a:prstGeom>
          <a:noFill/>
        </p:spPr>
        <p:txBody>
          <a:bodyPr wrap="square" rtlCol="0">
            <a:spAutoFit/>
          </a:bodyPr>
          <a:lstStyle/>
          <a:p>
            <a:r>
              <a:rPr lang="en-US" altLang="zh-CN" dirty="0" smtClean="0"/>
              <a:t>Contextual String </a:t>
            </a:r>
            <a:r>
              <a:rPr lang="en-US" altLang="zh-CN" dirty="0" err="1" smtClean="0"/>
              <a:t>Embeddings</a:t>
            </a:r>
            <a:r>
              <a:rPr lang="en-US" altLang="zh-CN" dirty="0" smtClean="0"/>
              <a:t> for Sequence Labeling</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6096000" y="4719146"/>
                <a:ext cx="1606273" cy="6367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type m:val="noBa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𝐶h𝑎𝑟𝐿𝑀</m:t>
                              </m:r>
                            </m:sup>
                          </m:sSubSup>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𝐺𝑙𝑜𝑣𝑒</m:t>
                              </m:r>
                            </m:sup>
                          </m:sSubSup>
                        </m:den>
                      </m:f>
                      <m:r>
                        <a:rPr lang="en-US" altLang="zh-CN" b="0" i="1" smtClean="0">
                          <a:latin typeface="Cambria Math" panose="02040503050406030204" pitchFamily="18" charset="0"/>
                        </a:rPr>
                        <m:t>]</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096000" y="4719146"/>
                <a:ext cx="1606273" cy="636713"/>
              </a:xfrm>
              <a:prstGeom prst="rect">
                <a:avLst/>
              </a:prstGeom>
              <a:blipFill>
                <a:blip r:embed="rId5"/>
                <a:stretch>
                  <a:fillRect b="-9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1488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最优中文命名实体识别：</a:t>
            </a:r>
            <a:r>
              <a:rPr lang="en-US" altLang="zh-CN" dirty="0" smtClean="0"/>
              <a:t/>
            </a:r>
            <a:br>
              <a:rPr lang="en-US" altLang="zh-CN" dirty="0" smtClean="0"/>
            </a:br>
            <a:r>
              <a:rPr lang="en-US" altLang="zh-CN" b="1" dirty="0"/>
              <a:t>《Chinese NER Using Lattice LSTM》</a:t>
            </a:r>
            <a:br>
              <a:rPr lang="en-US" altLang="zh-CN" b="1" dirty="0"/>
            </a:br>
            <a:endParaRPr lang="zh-CN" altLang="en-US" dirty="0"/>
          </a:p>
        </p:txBody>
      </p:sp>
      <p:pic>
        <p:nvPicPr>
          <p:cNvPr id="4" name="内容占位符 3"/>
          <p:cNvPicPr>
            <a:picLocks noGrp="1" noChangeAspect="1"/>
          </p:cNvPicPr>
          <p:nvPr>
            <p:ph idx="1"/>
          </p:nvPr>
        </p:nvPicPr>
        <p:blipFill>
          <a:blip r:embed="rId2"/>
          <a:stretch>
            <a:fillRect/>
          </a:stretch>
        </p:blipFill>
        <p:spPr>
          <a:xfrm>
            <a:off x="677334" y="1930400"/>
            <a:ext cx="8596312" cy="3764346"/>
          </a:xfrm>
          <a:prstGeom prst="rect">
            <a:avLst/>
          </a:prstGeom>
        </p:spPr>
      </p:pic>
    </p:spTree>
    <p:extLst>
      <p:ext uri="{BB962C8B-B14F-4D97-AF65-F5344CB8AC3E}">
        <p14:creationId xmlns:p14="http://schemas.microsoft.com/office/powerpoint/2010/main" val="53005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CC09A-DF4E-7649-98E5-311CCC3EAA02}"/>
              </a:ext>
            </a:extLst>
          </p:cNvPr>
          <p:cNvSpPr>
            <a:spLocks noGrp="1"/>
          </p:cNvSpPr>
          <p:nvPr>
            <p:ph type="title"/>
          </p:nvPr>
        </p:nvSpPr>
        <p:spPr>
          <a:xfrm>
            <a:off x="677334" y="609600"/>
            <a:ext cx="8596668" cy="1060174"/>
          </a:xfrm>
        </p:spPr>
        <p:txBody>
          <a:bodyPr/>
          <a:lstStyle/>
          <a:p>
            <a:r>
              <a:rPr kumimoji="1" lang="en-US" altLang="zh-Hans" dirty="0"/>
              <a:t>NER</a:t>
            </a:r>
            <a:r>
              <a:rPr kumimoji="1" lang="zh-Hans" altLang="en-US" dirty="0"/>
              <a:t>榜</a:t>
            </a:r>
            <a:r>
              <a:rPr kumimoji="1" lang="zh-Hans" altLang="en-US" dirty="0" smtClean="0"/>
              <a:t>单</a:t>
            </a:r>
            <a:r>
              <a:rPr kumimoji="1" lang="en-US" altLang="zh-Hans" dirty="0"/>
              <a:t>(</a:t>
            </a:r>
            <a:r>
              <a:rPr kumimoji="1" lang="en-US" altLang="zh-Hans" dirty="0" smtClean="0"/>
              <a:t>CoNLLo3</a:t>
            </a:r>
            <a:r>
              <a:rPr kumimoji="1" lang="zh-CN" altLang="en-US" dirty="0" smtClean="0"/>
              <a:t>数据集</a:t>
            </a:r>
            <a:r>
              <a:rPr kumimoji="1" lang="en-US" altLang="zh-Hans" dirty="0" smtClean="0"/>
              <a:t>)</a:t>
            </a:r>
            <a:endParaRPr kumimoji="1" lang="zh-CN" altLang="en-US" dirty="0"/>
          </a:p>
        </p:txBody>
      </p:sp>
      <p:pic>
        <p:nvPicPr>
          <p:cNvPr id="4" name="内容占位符 3">
            <a:extLst>
              <a:ext uri="{FF2B5EF4-FFF2-40B4-BE49-F238E27FC236}">
                <a16:creationId xmlns:a16="http://schemas.microsoft.com/office/drawing/2014/main" id="{CDACA585-3DA5-5B4F-AB2B-B6842C0D262B}"/>
              </a:ext>
            </a:extLst>
          </p:cNvPr>
          <p:cNvPicPr>
            <a:picLocks noGrp="1" noChangeAspect="1"/>
          </p:cNvPicPr>
          <p:nvPr>
            <p:ph idx="1"/>
          </p:nvPr>
        </p:nvPicPr>
        <p:blipFill>
          <a:blip r:embed="rId2"/>
          <a:stretch>
            <a:fillRect/>
          </a:stretch>
        </p:blipFill>
        <p:spPr>
          <a:xfrm>
            <a:off x="1523689" y="1607871"/>
            <a:ext cx="6904694" cy="4606433"/>
          </a:xfrm>
          <a:prstGeom prst="rect">
            <a:avLst/>
          </a:prstGeom>
        </p:spPr>
      </p:pic>
    </p:spTree>
    <p:extLst>
      <p:ext uri="{BB962C8B-B14F-4D97-AF65-F5344CB8AC3E}">
        <p14:creationId xmlns:p14="http://schemas.microsoft.com/office/powerpoint/2010/main" val="1050537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8AE5B-4EB4-5B42-8D3A-F90EDA337A1A}"/>
              </a:ext>
            </a:extLst>
          </p:cNvPr>
          <p:cNvSpPr>
            <a:spLocks noGrp="1"/>
          </p:cNvSpPr>
          <p:nvPr>
            <p:ph type="title"/>
          </p:nvPr>
        </p:nvSpPr>
        <p:spPr/>
        <p:txBody>
          <a:bodyPr/>
          <a:lstStyle/>
          <a:p>
            <a:r>
              <a:rPr kumimoji="1" lang="zh-Hans" altLang="en-US" dirty="0"/>
              <a:t>汉语中</a:t>
            </a:r>
            <a:r>
              <a:rPr kumimoji="1" lang="en-US" altLang="zh-Hans" dirty="0"/>
              <a:t>NER</a:t>
            </a:r>
            <a:r>
              <a:rPr kumimoji="1" lang="zh-Hans" altLang="en-US" dirty="0"/>
              <a:t>的难点</a:t>
            </a:r>
            <a:endParaRPr kumimoji="1" lang="zh-CN" altLang="en-US" dirty="0"/>
          </a:p>
        </p:txBody>
      </p:sp>
      <p:sp>
        <p:nvSpPr>
          <p:cNvPr id="3" name="内容占位符 2">
            <a:extLst>
              <a:ext uri="{FF2B5EF4-FFF2-40B4-BE49-F238E27FC236}">
                <a16:creationId xmlns:a16="http://schemas.microsoft.com/office/drawing/2014/main" id="{02C0F0F0-885F-8047-BEBD-EBEEDF9B91A3}"/>
              </a:ext>
            </a:extLst>
          </p:cNvPr>
          <p:cNvSpPr>
            <a:spLocks noGrp="1"/>
          </p:cNvSpPr>
          <p:nvPr>
            <p:ph idx="1"/>
          </p:nvPr>
        </p:nvSpPr>
        <p:spPr/>
        <p:txBody>
          <a:bodyPr/>
          <a:lstStyle/>
          <a:p>
            <a:r>
              <a:rPr lang="en-US" altLang="zh-Hans" dirty="0"/>
              <a:t>1.</a:t>
            </a:r>
            <a:r>
              <a:rPr lang="zh-CN" altLang="en-US" dirty="0"/>
              <a:t>汉语文本没有类似英文文本中空格之类的显式标示词的边界标示符</a:t>
            </a:r>
            <a:r>
              <a:rPr lang="zh-Hans" altLang="en-US" dirty="0"/>
              <a:t>。分词会对</a:t>
            </a:r>
            <a:r>
              <a:rPr lang="en-US" altLang="zh-Hans" dirty="0"/>
              <a:t>NER</a:t>
            </a:r>
            <a:r>
              <a:rPr lang="zh-Hans" altLang="en-US" dirty="0"/>
              <a:t>产生影响。</a:t>
            </a:r>
            <a:endParaRPr lang="en-US" altLang="zh-Hans" dirty="0"/>
          </a:p>
          <a:p>
            <a:r>
              <a:rPr kumimoji="1" lang="en-US" altLang="zh-Hans" dirty="0"/>
              <a:t>2.</a:t>
            </a:r>
            <a:r>
              <a:rPr lang="zh-CN" altLang="en-US" dirty="0"/>
              <a:t>现代汉语文本，尤其是网络汉语文本，常出现中英文交替使用，这时汉语命名实体识别的任务还包括识别其中的英文命名实体；</a:t>
            </a:r>
          </a:p>
          <a:p>
            <a:r>
              <a:rPr kumimoji="1" lang="en-US" altLang="zh-Hans" dirty="0"/>
              <a:t>3.</a:t>
            </a:r>
            <a:r>
              <a:rPr lang="zh-CN" altLang="en-US" dirty="0"/>
              <a:t>在不同领域、场景下</a:t>
            </a:r>
            <a:r>
              <a:rPr lang="en-US" altLang="zh-CN" dirty="0"/>
              <a:t>,</a:t>
            </a:r>
            <a:r>
              <a:rPr lang="zh-CN" altLang="en-US" dirty="0"/>
              <a:t>命名实体的外延有差异</a:t>
            </a:r>
            <a:r>
              <a:rPr lang="en-US" altLang="zh-CN" dirty="0"/>
              <a:t>,</a:t>
            </a:r>
            <a:r>
              <a:rPr lang="zh-CN" altLang="en-US" dirty="0"/>
              <a:t>存在分类模糊的问题。不同命名实体之间界限不清晰</a:t>
            </a:r>
            <a:r>
              <a:rPr lang="en-US" altLang="zh-CN" dirty="0"/>
              <a:t>,</a:t>
            </a:r>
            <a:r>
              <a:rPr lang="zh-CN" altLang="en-US" dirty="0"/>
              <a:t>人名也经常出现在地名和组织名称中</a:t>
            </a:r>
            <a:r>
              <a:rPr lang="en-US" altLang="zh-CN" dirty="0"/>
              <a:t>,</a:t>
            </a:r>
            <a:r>
              <a:rPr lang="zh-CN" altLang="en-US" dirty="0"/>
              <a:t>存在大量的交叉和互相包含现象</a:t>
            </a:r>
            <a:r>
              <a:rPr lang="en-US" altLang="zh-CN" dirty="0"/>
              <a:t>,</a:t>
            </a:r>
            <a:r>
              <a:rPr lang="zh-CN" altLang="en-US" dirty="0"/>
              <a:t>而且部分命名实体常常容易与普通词混淆</a:t>
            </a:r>
            <a:r>
              <a:rPr lang="en-US" altLang="zh-CN" dirty="0"/>
              <a:t>,</a:t>
            </a:r>
            <a:r>
              <a:rPr lang="zh-CN" altLang="en-US" dirty="0"/>
              <a:t>影响识别效率。</a:t>
            </a:r>
            <a:endParaRPr lang="en-US" altLang="zh-CN" dirty="0"/>
          </a:p>
          <a:p>
            <a:r>
              <a:rPr kumimoji="1" lang="en-US" altLang="zh-Hans" dirty="0"/>
              <a:t>4.</a:t>
            </a:r>
            <a:r>
              <a:rPr lang="zh-CN" altLang="en-US" dirty="0"/>
              <a:t>命名实体构成结构比较复杂</a:t>
            </a:r>
            <a:r>
              <a:rPr lang="en-US" altLang="zh-CN" dirty="0"/>
              <a:t>,</a:t>
            </a:r>
            <a:r>
              <a:rPr lang="zh-CN" altLang="en-US" dirty="0"/>
              <a:t>并且某些类型的命名实体词的长度没有一定的限制</a:t>
            </a:r>
            <a:r>
              <a:rPr lang="en-US" altLang="zh-CN" dirty="0"/>
              <a:t>,</a:t>
            </a:r>
            <a:r>
              <a:rPr lang="zh-CN" altLang="en-US" dirty="0"/>
              <a:t>不同的实体有不同的结构</a:t>
            </a:r>
            <a:r>
              <a:rPr lang="en-US" altLang="zh-CN" dirty="0"/>
              <a:t>,</a:t>
            </a:r>
            <a:r>
              <a:rPr lang="zh-CN" altLang="en-US" dirty="0"/>
              <a:t>比如组织名存在大量的嵌套、别名、缩略词等问题</a:t>
            </a:r>
            <a:r>
              <a:rPr lang="en-US" altLang="zh-CN" dirty="0"/>
              <a:t>,</a:t>
            </a:r>
            <a:r>
              <a:rPr lang="zh-CN" altLang="en-US" dirty="0"/>
              <a:t>没有严格的规律可以遵循</a:t>
            </a:r>
            <a:r>
              <a:rPr lang="en-US" altLang="zh-CN" dirty="0"/>
              <a:t>;</a:t>
            </a:r>
            <a:r>
              <a:rPr lang="zh-CN" altLang="en-US" dirty="0"/>
              <a:t>人名中也存在比较长的少数民族人名或翻译过来的外国人名</a:t>
            </a:r>
            <a:r>
              <a:rPr lang="en-US" altLang="zh-CN" dirty="0"/>
              <a:t>,</a:t>
            </a:r>
            <a:r>
              <a:rPr lang="zh-CN" altLang="en-US" dirty="0"/>
              <a:t>没有统一的构词规范。因此</a:t>
            </a:r>
            <a:r>
              <a:rPr lang="en-US" altLang="zh-CN" dirty="0"/>
              <a:t>,</a:t>
            </a:r>
            <a:r>
              <a:rPr lang="zh-CN" altLang="en-US" dirty="0"/>
              <a:t>对这类命名实体识别的召回率相对偏低。</a:t>
            </a:r>
            <a:endParaRPr kumimoji="1" lang="zh-CN" altLang="en-US" dirty="0"/>
          </a:p>
        </p:txBody>
      </p:sp>
    </p:spTree>
    <p:extLst>
      <p:ext uri="{BB962C8B-B14F-4D97-AF65-F5344CB8AC3E}">
        <p14:creationId xmlns:p14="http://schemas.microsoft.com/office/powerpoint/2010/main" val="300240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1A27-E35C-6541-87A2-B0B726C70FA8}"/>
              </a:ext>
            </a:extLst>
          </p:cNvPr>
          <p:cNvSpPr>
            <a:spLocks noGrp="1"/>
          </p:cNvSpPr>
          <p:nvPr>
            <p:ph type="title"/>
          </p:nvPr>
        </p:nvSpPr>
        <p:spPr/>
        <p:txBody>
          <a:bodyPr/>
          <a:lstStyle/>
          <a:p>
            <a:r>
              <a:rPr kumimoji="1" lang="en-US" altLang="zh-Hans" dirty="0"/>
              <a:t>NER</a:t>
            </a:r>
            <a:r>
              <a:rPr kumimoji="1" lang="zh-Hans" altLang="en-US" dirty="0"/>
              <a:t>的作用</a:t>
            </a:r>
            <a:endParaRPr kumimoji="1" lang="zh-CN" altLang="en-US" dirty="0"/>
          </a:p>
        </p:txBody>
      </p:sp>
      <p:sp>
        <p:nvSpPr>
          <p:cNvPr id="3" name="内容占位符 2">
            <a:extLst>
              <a:ext uri="{FF2B5EF4-FFF2-40B4-BE49-F238E27FC236}">
                <a16:creationId xmlns:a16="http://schemas.microsoft.com/office/drawing/2014/main" id="{A01A713A-565A-1048-A452-7AFF9A45ADB5}"/>
              </a:ext>
            </a:extLst>
          </p:cNvPr>
          <p:cNvSpPr>
            <a:spLocks noGrp="1"/>
          </p:cNvSpPr>
          <p:nvPr>
            <p:ph idx="1"/>
          </p:nvPr>
        </p:nvSpPr>
        <p:spPr/>
        <p:txBody>
          <a:bodyPr/>
          <a:lstStyle/>
          <a:p>
            <a:r>
              <a:rPr kumimoji="1" lang="en-US" altLang="zh-Hans" dirty="0"/>
              <a:t>NER</a:t>
            </a:r>
            <a:r>
              <a:rPr kumimoji="1" lang="zh-Hans" altLang="en-US" dirty="0"/>
              <a:t>往往作为</a:t>
            </a:r>
            <a:r>
              <a:rPr kumimoji="1" lang="en-US" altLang="zh-Hans" dirty="0"/>
              <a:t>natural</a:t>
            </a:r>
            <a:r>
              <a:rPr kumimoji="1" lang="zh-Hans" altLang="en-US" dirty="0"/>
              <a:t> </a:t>
            </a:r>
            <a:r>
              <a:rPr kumimoji="1" lang="en-US" altLang="zh-Hans" dirty="0"/>
              <a:t>language</a:t>
            </a:r>
            <a:r>
              <a:rPr kumimoji="1" lang="zh-Hans" altLang="en-US" dirty="0"/>
              <a:t> </a:t>
            </a:r>
            <a:r>
              <a:rPr kumimoji="1" lang="en-US" altLang="zh-Hans" dirty="0"/>
              <a:t>applications</a:t>
            </a:r>
            <a:r>
              <a:rPr kumimoji="1" lang="zh-Hans" altLang="en-US" dirty="0"/>
              <a:t>的基础，比如</a:t>
            </a:r>
            <a:r>
              <a:rPr kumimoji="1" lang="en-US" altLang="zh-Hans" dirty="0"/>
              <a:t>QA(question</a:t>
            </a:r>
            <a:r>
              <a:rPr kumimoji="1" lang="zh-Hans" altLang="en-US" dirty="0"/>
              <a:t> </a:t>
            </a:r>
            <a:r>
              <a:rPr kumimoji="1" lang="en-US" altLang="zh-Hans" dirty="0"/>
              <a:t>answering),text</a:t>
            </a:r>
            <a:r>
              <a:rPr kumimoji="1" lang="zh-Hans" altLang="en-US" dirty="0"/>
              <a:t> </a:t>
            </a:r>
            <a:r>
              <a:rPr kumimoji="1" lang="en-US" altLang="zh-Hans" dirty="0"/>
              <a:t>summarization,</a:t>
            </a:r>
            <a:r>
              <a:rPr kumimoji="1" lang="zh-Hans" altLang="en-US" dirty="0"/>
              <a:t> </a:t>
            </a:r>
            <a:r>
              <a:rPr kumimoji="1" lang="en-US" altLang="zh-Hans" dirty="0"/>
              <a:t>machine</a:t>
            </a:r>
            <a:r>
              <a:rPr kumimoji="1" lang="zh-Hans" altLang="en-US" dirty="0"/>
              <a:t> </a:t>
            </a:r>
            <a:r>
              <a:rPr kumimoji="1" lang="en-US" altLang="zh-Hans" dirty="0"/>
              <a:t>translation</a:t>
            </a:r>
            <a:r>
              <a:rPr kumimoji="1" lang="zh-Hans" altLang="en-US" dirty="0"/>
              <a:t>等</a:t>
            </a:r>
            <a:r>
              <a:rPr kumimoji="1" lang="en-US" altLang="zh-Hans" dirty="0"/>
              <a:t>.</a:t>
            </a:r>
          </a:p>
          <a:p>
            <a:r>
              <a:rPr kumimoji="1" lang="en-US" altLang="zh-Hans" dirty="0"/>
              <a:t>NER</a:t>
            </a:r>
            <a:r>
              <a:rPr kumimoji="1" lang="zh-Hans" altLang="en-US" dirty="0"/>
              <a:t>是一种序列标注任务</a:t>
            </a:r>
            <a:r>
              <a:rPr kumimoji="1" lang="en-US" altLang="zh-Hans" dirty="0"/>
              <a:t>,</a:t>
            </a:r>
            <a:r>
              <a:rPr kumimoji="1" lang="zh-Hans" altLang="en-US" dirty="0"/>
              <a:t>常见的序列标注任务还有分词，词性标注</a:t>
            </a:r>
            <a:r>
              <a:rPr kumimoji="1" lang="en-US" altLang="zh-Hans" dirty="0"/>
              <a:t>(POS)</a:t>
            </a:r>
            <a:r>
              <a:rPr kumimoji="1" lang="zh-Hans" altLang="en-US" dirty="0"/>
              <a:t>，关键词抽取，词义角色标注等</a:t>
            </a:r>
            <a:endParaRPr kumimoji="1" lang="zh-CN" altLang="en-US" dirty="0"/>
          </a:p>
        </p:txBody>
      </p:sp>
      <p:sp>
        <p:nvSpPr>
          <p:cNvPr id="4" name="标题 1">
            <a:extLst>
              <a:ext uri="{FF2B5EF4-FFF2-40B4-BE49-F238E27FC236}">
                <a16:creationId xmlns:a16="http://schemas.microsoft.com/office/drawing/2014/main" id="{549947AB-243C-5645-A84A-24EF6C992144}"/>
              </a:ext>
            </a:extLst>
          </p:cNvPr>
          <p:cNvSpPr txBox="1">
            <a:spLocks/>
          </p:cNvSpPr>
          <p:nvPr/>
        </p:nvSpPr>
        <p:spPr>
          <a:xfrm>
            <a:off x="677334" y="3729914"/>
            <a:ext cx="8596668" cy="74212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Hans"/>
              <a:t>NER</a:t>
            </a:r>
            <a:r>
              <a:rPr kumimoji="1" lang="zh-Hans" altLang="en-US"/>
              <a:t>的关键</a:t>
            </a:r>
            <a:endParaRPr kumimoji="1" lang="zh-CN" altLang="en-US" dirty="0"/>
          </a:p>
        </p:txBody>
      </p:sp>
      <p:sp>
        <p:nvSpPr>
          <p:cNvPr id="5" name="内容占位符 2">
            <a:extLst>
              <a:ext uri="{FF2B5EF4-FFF2-40B4-BE49-F238E27FC236}">
                <a16:creationId xmlns:a16="http://schemas.microsoft.com/office/drawing/2014/main" id="{2125A297-4A76-8B46-ADE5-AA8776745B3B}"/>
              </a:ext>
            </a:extLst>
          </p:cNvPr>
          <p:cNvSpPr txBox="1">
            <a:spLocks/>
          </p:cNvSpPr>
          <p:nvPr/>
        </p:nvSpPr>
        <p:spPr>
          <a:xfrm>
            <a:off x="677334" y="4472036"/>
            <a:ext cx="8596668" cy="9361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en-US" altLang="zh-Hans"/>
              <a:t>1.</a:t>
            </a:r>
            <a:r>
              <a:rPr kumimoji="1" lang="zh-Hans" altLang="en-US"/>
              <a:t> 实体边界的确定</a:t>
            </a:r>
            <a:r>
              <a:rPr kumimoji="1" lang="en-US" altLang="zh-Hans"/>
              <a:t>(</a:t>
            </a:r>
            <a:r>
              <a:rPr kumimoji="1" lang="zh-Hans" altLang="en-US"/>
              <a:t>定位</a:t>
            </a:r>
            <a:r>
              <a:rPr kumimoji="1" lang="en-US" altLang="zh-Hans"/>
              <a:t>)</a:t>
            </a:r>
          </a:p>
          <a:p>
            <a:r>
              <a:rPr kumimoji="1" lang="en-US" altLang="zh-Hans"/>
              <a:t>2.</a:t>
            </a:r>
            <a:r>
              <a:rPr kumimoji="1" lang="zh-Hans" altLang="en-US"/>
              <a:t> 实体类别的判断</a:t>
            </a:r>
            <a:endParaRPr kumimoji="1" lang="zh-CN" altLang="en-US" dirty="0"/>
          </a:p>
        </p:txBody>
      </p:sp>
    </p:spTree>
    <p:extLst>
      <p:ext uri="{BB962C8B-B14F-4D97-AF65-F5344CB8AC3E}">
        <p14:creationId xmlns:p14="http://schemas.microsoft.com/office/powerpoint/2010/main" val="2104310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4ABB8BE-25AE-2F45-92DF-299C6AC71FAB}"/>
              </a:ext>
            </a:extLst>
          </p:cNvPr>
          <p:cNvSpPr txBox="1">
            <a:spLocks/>
          </p:cNvSpPr>
          <p:nvPr/>
        </p:nvSpPr>
        <p:spPr>
          <a:xfrm>
            <a:off x="591990" y="52560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Hans" dirty="0"/>
              <a:t>NER</a:t>
            </a:r>
            <a:r>
              <a:rPr kumimoji="1" lang="zh-Hans" altLang="en-US" dirty="0"/>
              <a:t>的评价指标</a:t>
            </a:r>
            <a:endParaRPr kumimoji="1" lang="zh-CN" altLang="en-US" dirty="0"/>
          </a:p>
        </p:txBody>
      </p:sp>
      <p:sp>
        <p:nvSpPr>
          <p:cNvPr id="5" name="内容占位符 2">
            <a:extLst>
              <a:ext uri="{FF2B5EF4-FFF2-40B4-BE49-F238E27FC236}">
                <a16:creationId xmlns:a16="http://schemas.microsoft.com/office/drawing/2014/main" id="{D33960C7-1107-FD4A-8F1B-314F34F4AB23}"/>
              </a:ext>
            </a:extLst>
          </p:cNvPr>
          <p:cNvSpPr txBox="1">
            <a:spLocks/>
          </p:cNvSpPr>
          <p:nvPr/>
        </p:nvSpPr>
        <p:spPr>
          <a:xfrm>
            <a:off x="591990" y="1360423"/>
            <a:ext cx="8596668" cy="24784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Hans" altLang="en-US" dirty="0"/>
              <a:t>常用的：</a:t>
            </a:r>
            <a:r>
              <a:rPr lang="en-US" altLang="zh-CN" dirty="0" err="1"/>
              <a:t>Acc</a:t>
            </a:r>
            <a:r>
              <a:rPr lang="zh-CN" altLang="en-US" dirty="0"/>
              <a:t>、</a:t>
            </a:r>
            <a:r>
              <a:rPr lang="en-US" altLang="zh-CN" dirty="0"/>
              <a:t>Precision</a:t>
            </a:r>
            <a:r>
              <a:rPr lang="zh-CN" altLang="en-US" dirty="0"/>
              <a:t>、</a:t>
            </a:r>
            <a:r>
              <a:rPr lang="en-US" altLang="zh-CN" dirty="0"/>
              <a:t>Recall</a:t>
            </a:r>
            <a:r>
              <a:rPr lang="zh-CN" altLang="en-US" dirty="0"/>
              <a:t>和</a:t>
            </a:r>
            <a:r>
              <a:rPr lang="en-US" altLang="zh-CN" dirty="0"/>
              <a:t>F1</a:t>
            </a:r>
            <a:r>
              <a:rPr lang="zh-CN" altLang="en-US" dirty="0"/>
              <a:t>值。</a:t>
            </a:r>
            <a:endParaRPr lang="en-US" altLang="zh-CN" dirty="0"/>
          </a:p>
          <a:p>
            <a:r>
              <a:rPr lang="zh-CN" altLang="en-US" dirty="0"/>
              <a:t>绝大多数的</a:t>
            </a:r>
            <a:r>
              <a:rPr lang="en-US" altLang="zh-CN" dirty="0"/>
              <a:t>NER</a:t>
            </a:r>
            <a:r>
              <a:rPr lang="zh-CN" altLang="en-US" dirty="0"/>
              <a:t>任务需要识别多种实体类别</a:t>
            </a:r>
            <a:r>
              <a:rPr lang="en-US" altLang="zh-CN" dirty="0"/>
              <a:t>,</a:t>
            </a:r>
            <a:r>
              <a:rPr lang="zh-CN" altLang="en-US" dirty="0"/>
              <a:t>需要对所有的实体类别评估</a:t>
            </a:r>
            <a:r>
              <a:rPr lang="en-US" altLang="zh-CN" dirty="0"/>
              <a:t>NER</a:t>
            </a:r>
            <a:r>
              <a:rPr lang="zh-CN" altLang="en-US" dirty="0"/>
              <a:t>的效果。基于这个思路，有两类评估指标：</a:t>
            </a:r>
          </a:p>
          <a:p>
            <a:pPr marL="0" indent="0">
              <a:buNone/>
            </a:pPr>
            <a:r>
              <a:rPr lang="en-US" altLang="zh-Hans" dirty="0"/>
              <a:t>1.</a:t>
            </a:r>
            <a:r>
              <a:rPr lang="zh-CN" altLang="en-US" dirty="0"/>
              <a:t>宏平均</a:t>
            </a:r>
            <a:r>
              <a:rPr lang="en-US" altLang="zh-CN" dirty="0"/>
              <a:t>F-score: </a:t>
            </a:r>
            <a:r>
              <a:rPr lang="zh-CN" altLang="en-US" dirty="0"/>
              <a:t>分别对每种实体类别分别计算对应类别的</a:t>
            </a:r>
            <a:r>
              <a:rPr lang="en-US" altLang="zh-CN" dirty="0"/>
              <a:t>F-score,</a:t>
            </a:r>
            <a:r>
              <a:rPr lang="zh-CN" altLang="en-US" dirty="0"/>
              <a:t>再求整体平均</a:t>
            </a:r>
          </a:p>
          <a:p>
            <a:pPr marL="0" indent="0">
              <a:buNone/>
            </a:pPr>
            <a:r>
              <a:rPr lang="en-US" altLang="zh-Hans" dirty="0"/>
              <a:t>2.</a:t>
            </a:r>
            <a:r>
              <a:rPr lang="zh-CN" altLang="en-US" dirty="0"/>
              <a:t>微平均</a:t>
            </a:r>
            <a:r>
              <a:rPr lang="en-US" altLang="zh-CN" dirty="0"/>
              <a:t>F-score:</a:t>
            </a:r>
            <a:r>
              <a:rPr lang="zh-CN" altLang="en-US" dirty="0"/>
              <a:t>对整体数据求</a:t>
            </a:r>
            <a:r>
              <a:rPr lang="en-US" altLang="zh-CN" dirty="0"/>
              <a:t>F-score(</a:t>
            </a:r>
            <a:r>
              <a:rPr lang="zh-CN" altLang="en-US" dirty="0"/>
              <a:t>每个实体视为平等</a:t>
            </a:r>
            <a:r>
              <a:rPr lang="en-US" altLang="zh-CN" dirty="0"/>
              <a:t>)</a:t>
            </a:r>
            <a:r>
              <a:rPr lang="zh-CN" altLang="en-US" dirty="0"/>
              <a:t/>
            </a:r>
            <a:br>
              <a:rPr lang="zh-CN" altLang="en-US" dirty="0"/>
            </a:br>
            <a:endParaRPr lang="zh-CN" altLang="en-US" dirty="0"/>
          </a:p>
          <a:p>
            <a:endParaRPr kumimoji="1"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269D33-9679-A147-ACAA-64E4D0874B09}"/>
                  </a:ext>
                </a:extLst>
              </p:cNvPr>
              <p:cNvSpPr txBox="1"/>
              <p:nvPr/>
            </p:nvSpPr>
            <p:spPr>
              <a:xfrm>
                <a:off x="1186070" y="3838890"/>
                <a:ext cx="1752596" cy="393249"/>
              </a:xfrm>
              <a:prstGeom prst="rect">
                <a:avLst/>
              </a:prstGeom>
              <a:noFill/>
            </p:spPr>
            <p:txBody>
              <a:bodyPr wrap="none" lIns="0" tIns="0" rIns="0" bIns="0" rtlCol="0">
                <a:spAutoFit/>
              </a:bodyPr>
              <a:lstStyle/>
              <a:p>
                <a:r>
                  <a:rPr kumimoji="1" lang="en-US" altLang="zh-Hans" dirty="0"/>
                  <a:t>Acc=</a:t>
                </a:r>
                <a14:m>
                  <m:oMath xmlns:m="http://schemas.openxmlformats.org/officeDocument/2006/math">
                    <m:f>
                      <m:fPr>
                        <m:ctrlPr>
                          <a:rPr kumimoji="1" lang="en-US" altLang="zh-Hans" i="1" smtClean="0">
                            <a:latin typeface="Cambria Math" panose="02040503050406030204" pitchFamily="18" charset="0"/>
                          </a:rPr>
                        </m:ctrlPr>
                      </m:fPr>
                      <m:num>
                        <m:r>
                          <a:rPr kumimoji="1" lang="en-US" altLang="zh-Hans" b="0" i="1" smtClean="0">
                            <a:latin typeface="Cambria Math" panose="02040503050406030204" pitchFamily="18" charset="0"/>
                          </a:rPr>
                          <m:t>𝑇𝑃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𝑇𝑁</m:t>
                        </m:r>
                      </m:num>
                      <m:den>
                        <m:r>
                          <a:rPr kumimoji="1" lang="en-US" altLang="zh-Hans" b="0" i="1" smtClean="0">
                            <a:latin typeface="Cambria Math" panose="02040503050406030204" pitchFamily="18" charset="0"/>
                          </a:rPr>
                          <m:t>𝑇𝑃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𝑇𝑁</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𝐹𝑁</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𝐹</m:t>
                        </m:r>
                        <m:r>
                          <m:rPr>
                            <m:sty m:val="p"/>
                          </m:rPr>
                          <a:rPr kumimoji="1" lang="en-US" altLang="zh-Hans" i="1">
                            <a:latin typeface="Cambria Math" panose="02040503050406030204" pitchFamily="18" charset="0"/>
                          </a:rPr>
                          <m:t>P</m:t>
                        </m:r>
                      </m:den>
                    </m:f>
                  </m:oMath>
                </a14:m>
                <a:endParaRPr kumimoji="1" lang="zh-CN" altLang="en-US" dirty="0"/>
              </a:p>
            </p:txBody>
          </p:sp>
        </mc:Choice>
        <mc:Fallback xmlns="">
          <p:sp>
            <p:nvSpPr>
              <p:cNvPr id="8" name="文本框 7">
                <a:extLst>
                  <a:ext uri="{FF2B5EF4-FFF2-40B4-BE49-F238E27FC236}">
                    <a16:creationId xmlns:a16="http://schemas.microsoft.com/office/drawing/2014/main" id="{88269D33-9679-A147-ACAA-64E4D0874B09}"/>
                  </a:ext>
                </a:extLst>
              </p:cNvPr>
              <p:cNvSpPr txBox="1">
                <a:spLocks noRot="1" noChangeAspect="1" noMove="1" noResize="1" noEditPoints="1" noAdjustHandles="1" noChangeArrowheads="1" noChangeShapeType="1" noTextEdit="1"/>
              </p:cNvSpPr>
              <p:nvPr/>
            </p:nvSpPr>
            <p:spPr>
              <a:xfrm>
                <a:off x="1186070" y="3838890"/>
                <a:ext cx="1752596" cy="393249"/>
              </a:xfrm>
              <a:prstGeom prst="rect">
                <a:avLst/>
              </a:prstGeom>
              <a:blipFill>
                <a:blip r:embed="rId3"/>
                <a:stretch>
                  <a:fillRect l="-7194" r="-2158"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4F502D3-4DC7-CD40-85D5-530CD37CEEFA}"/>
                  </a:ext>
                </a:extLst>
              </p:cNvPr>
              <p:cNvSpPr txBox="1"/>
              <p:nvPr/>
            </p:nvSpPr>
            <p:spPr>
              <a:xfrm>
                <a:off x="3538330" y="3838890"/>
                <a:ext cx="1842053" cy="485582"/>
              </a:xfrm>
              <a:prstGeom prst="rect">
                <a:avLst/>
              </a:prstGeom>
              <a:noFill/>
            </p:spPr>
            <p:txBody>
              <a:bodyPr wrap="square" rtlCol="0">
                <a:spAutoFit/>
              </a:bodyPr>
              <a:lstStyle/>
              <a:p>
                <a:r>
                  <a:rPr kumimoji="1" lang="en-US" altLang="zh-Hans" dirty="0"/>
                  <a:t>P=</a:t>
                </a:r>
                <a14:m>
                  <m:oMath xmlns:m="http://schemas.openxmlformats.org/officeDocument/2006/math">
                    <m:f>
                      <m:fPr>
                        <m:ctrlPr>
                          <a:rPr kumimoji="1" lang="en-US" altLang="zh-Hans" i="1" smtClean="0">
                            <a:latin typeface="Cambria Math" panose="02040503050406030204" pitchFamily="18" charset="0"/>
                          </a:rPr>
                        </m:ctrlPr>
                      </m:fPr>
                      <m:num>
                        <m:r>
                          <a:rPr kumimoji="1" lang="en-US" altLang="zh-Hans" b="0" i="1" smtClean="0">
                            <a:latin typeface="Cambria Math" panose="02040503050406030204" pitchFamily="18" charset="0"/>
                          </a:rPr>
                          <m:t>𝑇𝑃</m:t>
                        </m:r>
                      </m:num>
                      <m:den>
                        <m:r>
                          <a:rPr kumimoji="1" lang="en-US" altLang="zh-Hans" b="0" i="1" smtClean="0">
                            <a:latin typeface="Cambria Math" panose="02040503050406030204" pitchFamily="18" charset="0"/>
                          </a:rPr>
                          <m:t>𝑇𝑃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𝐹𝑃</m:t>
                        </m:r>
                      </m:den>
                    </m:f>
                  </m:oMath>
                </a14:m>
                <a:endParaRPr kumimoji="1" lang="zh-CN" altLang="en-US" dirty="0"/>
              </a:p>
            </p:txBody>
          </p:sp>
        </mc:Choice>
        <mc:Fallback xmlns="">
          <p:sp>
            <p:nvSpPr>
              <p:cNvPr id="10" name="文本框 9">
                <a:extLst>
                  <a:ext uri="{FF2B5EF4-FFF2-40B4-BE49-F238E27FC236}">
                    <a16:creationId xmlns:a16="http://schemas.microsoft.com/office/drawing/2014/main" id="{C4F502D3-4DC7-CD40-85D5-530CD37CEEFA}"/>
                  </a:ext>
                </a:extLst>
              </p:cNvPr>
              <p:cNvSpPr txBox="1">
                <a:spLocks noRot="1" noChangeAspect="1" noMove="1" noResize="1" noEditPoints="1" noAdjustHandles="1" noChangeArrowheads="1" noChangeShapeType="1" noTextEdit="1"/>
              </p:cNvSpPr>
              <p:nvPr/>
            </p:nvSpPr>
            <p:spPr>
              <a:xfrm>
                <a:off x="3538330" y="3838890"/>
                <a:ext cx="1842053" cy="485582"/>
              </a:xfrm>
              <a:prstGeom prst="rect">
                <a:avLst/>
              </a:prstGeom>
              <a:blipFill>
                <a:blip r:embed="rId4"/>
                <a:stretch>
                  <a:fillRect l="-274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1A2ABF-8CDA-B64E-B082-2ADA1E56D14E}"/>
                  </a:ext>
                </a:extLst>
              </p:cNvPr>
              <p:cNvSpPr txBox="1"/>
              <p:nvPr/>
            </p:nvSpPr>
            <p:spPr>
              <a:xfrm>
                <a:off x="5678556" y="3801315"/>
                <a:ext cx="1401409"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rPr>
                        <m:t>𝑅</m:t>
                      </m:r>
                      <m:r>
                        <a:rPr kumimoji="1" lang="en-US" altLang="zh-Hans" b="0" i="1" smtClean="0">
                          <a:latin typeface="Cambria Math" panose="02040503050406030204" pitchFamily="18" charset="0"/>
                        </a:rPr>
                        <m:t>=</m:t>
                      </m:r>
                      <m:f>
                        <m:fPr>
                          <m:ctrlPr>
                            <a:rPr kumimoji="1" lang="en-US" altLang="zh-Hans" b="0" i="1" smtClean="0">
                              <a:latin typeface="Cambria Math" panose="02040503050406030204" pitchFamily="18" charset="0"/>
                            </a:rPr>
                          </m:ctrlPr>
                        </m:fPr>
                        <m:num>
                          <m:r>
                            <a:rPr kumimoji="1" lang="en-US" altLang="zh-Hans" b="0" i="1" smtClean="0">
                              <a:latin typeface="Cambria Math" panose="02040503050406030204" pitchFamily="18" charset="0"/>
                            </a:rPr>
                            <m:t>𝑇𝑃</m:t>
                          </m:r>
                        </m:num>
                        <m:den>
                          <m:r>
                            <a:rPr kumimoji="1" lang="en-US" altLang="zh-Hans" b="0" i="1" smtClean="0">
                              <a:latin typeface="Cambria Math" panose="02040503050406030204" pitchFamily="18" charset="0"/>
                            </a:rPr>
                            <m:t>𝑇𝑃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𝐹𝑁</m:t>
                          </m:r>
                        </m:den>
                      </m:f>
                    </m:oMath>
                  </m:oMathPara>
                </a14:m>
                <a:endParaRPr kumimoji="1" lang="zh-CN" altLang="en-US" dirty="0"/>
              </a:p>
            </p:txBody>
          </p:sp>
        </mc:Choice>
        <mc:Fallback xmlns="">
          <p:sp>
            <p:nvSpPr>
              <p:cNvPr id="11" name="文本框 10">
                <a:extLst>
                  <a:ext uri="{FF2B5EF4-FFF2-40B4-BE49-F238E27FC236}">
                    <a16:creationId xmlns:a16="http://schemas.microsoft.com/office/drawing/2014/main" id="{301A2ABF-8CDA-B64E-B082-2ADA1E56D14E}"/>
                  </a:ext>
                </a:extLst>
              </p:cNvPr>
              <p:cNvSpPr txBox="1">
                <a:spLocks noRot="1" noChangeAspect="1" noMove="1" noResize="1" noEditPoints="1" noAdjustHandles="1" noChangeArrowheads="1" noChangeShapeType="1" noTextEdit="1"/>
              </p:cNvSpPr>
              <p:nvPr/>
            </p:nvSpPr>
            <p:spPr>
              <a:xfrm>
                <a:off x="5678556" y="3801315"/>
                <a:ext cx="1401409" cy="523157"/>
              </a:xfrm>
              <a:prstGeom prst="rect">
                <a:avLst/>
              </a:prstGeom>
              <a:blipFill>
                <a:blip r:embed="rId5"/>
                <a:stretch>
                  <a:fillRect l="-1802" r="-2703"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64E214-A799-8F47-81C1-513CFED7659A}"/>
                  </a:ext>
                </a:extLst>
              </p:cNvPr>
              <p:cNvSpPr txBox="1"/>
              <p:nvPr/>
            </p:nvSpPr>
            <p:spPr>
              <a:xfrm>
                <a:off x="7708516" y="3885056"/>
                <a:ext cx="851591" cy="393249"/>
              </a:xfrm>
              <a:prstGeom prst="rect">
                <a:avLst/>
              </a:prstGeom>
              <a:noFill/>
            </p:spPr>
            <p:txBody>
              <a:bodyPr wrap="square" lIns="0" tIns="0" rIns="0" bIns="0" rtlCol="0">
                <a:spAutoFit/>
              </a:bodyPr>
              <a:lstStyle/>
              <a:p>
                <a:r>
                  <a:rPr kumimoji="1" lang="en-US" altLang="zh-Hans" dirty="0"/>
                  <a:t>F1=</a:t>
                </a:r>
                <a14:m>
                  <m:oMath xmlns:m="http://schemas.openxmlformats.org/officeDocument/2006/math">
                    <m:f>
                      <m:fPr>
                        <m:ctrlPr>
                          <a:rPr kumimoji="1" lang="en-US" altLang="zh-Hans" i="1" smtClean="0">
                            <a:latin typeface="Cambria Math" panose="02040503050406030204" pitchFamily="18" charset="0"/>
                          </a:rPr>
                        </m:ctrlPr>
                      </m:fPr>
                      <m:num>
                        <m:r>
                          <a:rPr kumimoji="1" lang="en-US" altLang="zh-Hans" b="0" i="1" smtClean="0">
                            <a:latin typeface="Cambria Math" panose="02040503050406030204" pitchFamily="18" charset="0"/>
                          </a:rPr>
                          <m:t>2</m:t>
                        </m:r>
                        <m:r>
                          <a:rPr kumimoji="1" lang="en-US" altLang="zh-Hans" b="0" i="1" smtClean="0">
                            <a:latin typeface="Cambria Math" panose="02040503050406030204" pitchFamily="18" charset="0"/>
                          </a:rPr>
                          <m:t>𝑃𝑅</m:t>
                        </m:r>
                      </m:num>
                      <m:den>
                        <m:r>
                          <a:rPr kumimoji="1" lang="en-US" altLang="zh-Hans" b="0" i="1" smtClean="0">
                            <a:latin typeface="Cambria Math" panose="02040503050406030204" pitchFamily="18" charset="0"/>
                          </a:rPr>
                          <m:t>𝑃</m:t>
                        </m:r>
                        <m:r>
                          <a:rPr kumimoji="1" lang="en-US" altLang="zh-Hans" b="0" i="1" smtClean="0">
                            <a:latin typeface="Cambria Math" panose="02040503050406030204" pitchFamily="18" charset="0"/>
                          </a:rPr>
                          <m:t>+</m:t>
                        </m:r>
                        <m:r>
                          <a:rPr kumimoji="1" lang="en-US" altLang="zh-Hans" b="0" i="1" smtClean="0">
                            <a:latin typeface="Cambria Math" panose="02040503050406030204" pitchFamily="18" charset="0"/>
                          </a:rPr>
                          <m:t>𝑅</m:t>
                        </m:r>
                      </m:den>
                    </m:f>
                  </m:oMath>
                </a14:m>
                <a:endParaRPr kumimoji="1" lang="zh-CN" altLang="en-US" dirty="0"/>
              </a:p>
            </p:txBody>
          </p:sp>
        </mc:Choice>
        <mc:Fallback xmlns="">
          <p:sp>
            <p:nvSpPr>
              <p:cNvPr id="12" name="文本框 11">
                <a:extLst>
                  <a:ext uri="{FF2B5EF4-FFF2-40B4-BE49-F238E27FC236}">
                    <a16:creationId xmlns:a16="http://schemas.microsoft.com/office/drawing/2014/main" id="{2E64E214-A799-8F47-81C1-513CFED7659A}"/>
                  </a:ext>
                </a:extLst>
              </p:cNvPr>
              <p:cNvSpPr txBox="1">
                <a:spLocks noRot="1" noChangeAspect="1" noMove="1" noResize="1" noEditPoints="1" noAdjustHandles="1" noChangeArrowheads="1" noChangeShapeType="1" noTextEdit="1"/>
              </p:cNvSpPr>
              <p:nvPr/>
            </p:nvSpPr>
            <p:spPr>
              <a:xfrm>
                <a:off x="7708516" y="3885056"/>
                <a:ext cx="851591" cy="393249"/>
              </a:xfrm>
              <a:prstGeom prst="rect">
                <a:avLst/>
              </a:prstGeom>
              <a:blipFill>
                <a:blip r:embed="rId6"/>
                <a:stretch>
                  <a:fillRect l="-16176" b="-1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5027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AEE47-2DD7-D344-8CDE-6215413D2961}"/>
              </a:ext>
            </a:extLst>
          </p:cNvPr>
          <p:cNvSpPr>
            <a:spLocks noGrp="1"/>
          </p:cNvSpPr>
          <p:nvPr>
            <p:ph type="title"/>
          </p:nvPr>
        </p:nvSpPr>
        <p:spPr>
          <a:xfrm>
            <a:off x="5418666" y="609600"/>
            <a:ext cx="3855335" cy="1320800"/>
          </a:xfrm>
        </p:spPr>
        <p:txBody>
          <a:bodyPr>
            <a:normAutofit/>
          </a:bodyPr>
          <a:lstStyle/>
          <a:p>
            <a:r>
              <a:rPr kumimoji="1" lang="zh-Hans" altLang="en-US" sz="1800" dirty="0">
                <a:solidFill>
                  <a:schemeClr val="tx1"/>
                </a:solidFill>
                <a:latin typeface="Weibei SC" panose="03000800000000000000" pitchFamily="66" charset="-128"/>
                <a:ea typeface="Weibei SC" panose="03000800000000000000" pitchFamily="66" charset="-128"/>
              </a:rPr>
              <a:t>自</a:t>
            </a:r>
            <a:r>
              <a:rPr kumimoji="1" lang="en-US" altLang="zh-Hans" sz="1800" dirty="0">
                <a:solidFill>
                  <a:schemeClr val="tx1"/>
                </a:solidFill>
                <a:latin typeface="Weibei SC" panose="03000800000000000000" pitchFamily="66" charset="-128"/>
                <a:ea typeface="Weibei SC" panose="03000800000000000000" pitchFamily="66" charset="-128"/>
              </a:rPr>
              <a:t>1996</a:t>
            </a:r>
            <a:r>
              <a:rPr kumimoji="1" lang="zh-Hans" altLang="en-US" sz="1800" dirty="0">
                <a:solidFill>
                  <a:schemeClr val="tx1"/>
                </a:solidFill>
                <a:latin typeface="Weibei SC" panose="03000800000000000000" pitchFamily="66" charset="-128"/>
                <a:ea typeface="Weibei SC" panose="03000800000000000000" pitchFamily="66" charset="-128"/>
              </a:rPr>
              <a:t>年</a:t>
            </a:r>
            <a:r>
              <a:rPr kumimoji="1" lang="en-US" altLang="zh-Hans" sz="1800" dirty="0">
                <a:solidFill>
                  <a:schemeClr val="tx1"/>
                </a:solidFill>
                <a:latin typeface="Weibei SC" panose="03000800000000000000" pitchFamily="66" charset="-128"/>
                <a:ea typeface="Weibei SC" panose="03000800000000000000" pitchFamily="66" charset="-128"/>
              </a:rPr>
              <a:t>NRE</a:t>
            </a:r>
            <a:r>
              <a:rPr kumimoji="1" lang="zh-Hans" altLang="en-US" sz="1800" dirty="0">
                <a:solidFill>
                  <a:schemeClr val="tx1"/>
                </a:solidFill>
                <a:latin typeface="Weibei SC" panose="03000800000000000000" pitchFamily="66" charset="-128"/>
                <a:ea typeface="Weibei SC" panose="03000800000000000000" pitchFamily="66" charset="-128"/>
              </a:rPr>
              <a:t>提出后的发展趋势</a:t>
            </a:r>
            <a:endParaRPr kumimoji="1" lang="zh-CN" altLang="en-US" sz="1800" dirty="0">
              <a:solidFill>
                <a:schemeClr val="tx1"/>
              </a:solidFill>
              <a:latin typeface="Weibei SC" panose="03000800000000000000" pitchFamily="66" charset="-128"/>
              <a:ea typeface="Weibei SC" panose="03000800000000000000" pitchFamily="66" charset="-128"/>
            </a:endParaRPr>
          </a:p>
        </p:txBody>
      </p:sp>
      <p:pic>
        <p:nvPicPr>
          <p:cNvPr id="4" name="内容占位符 3">
            <a:extLst>
              <a:ext uri="{FF2B5EF4-FFF2-40B4-BE49-F238E27FC236}">
                <a16:creationId xmlns:a16="http://schemas.microsoft.com/office/drawing/2014/main" id="{44A237B3-BC56-9748-A299-70F9B82F2DBE}"/>
              </a:ext>
            </a:extLst>
          </p:cNvPr>
          <p:cNvPicPr>
            <a:picLocks noGrp="1" noChangeAspect="1"/>
          </p:cNvPicPr>
          <p:nvPr>
            <p:ph idx="1"/>
          </p:nvPr>
        </p:nvPicPr>
        <p:blipFill>
          <a:blip r:embed="rId3"/>
          <a:stretch>
            <a:fillRect/>
          </a:stretch>
        </p:blipFill>
        <p:spPr>
          <a:xfrm>
            <a:off x="558800" y="457125"/>
            <a:ext cx="4692386" cy="2235349"/>
          </a:xfrm>
          <a:prstGeom prst="rect">
            <a:avLst/>
          </a:prstGeom>
        </p:spPr>
      </p:pic>
      <p:pic>
        <p:nvPicPr>
          <p:cNvPr id="5" name="图片 4">
            <a:extLst>
              <a:ext uri="{FF2B5EF4-FFF2-40B4-BE49-F238E27FC236}">
                <a16:creationId xmlns:a16="http://schemas.microsoft.com/office/drawing/2014/main" id="{112BD611-4552-6A45-8367-59E04FD5D0B1}"/>
              </a:ext>
            </a:extLst>
          </p:cNvPr>
          <p:cNvPicPr>
            <a:picLocks noChangeAspect="1"/>
          </p:cNvPicPr>
          <p:nvPr/>
        </p:nvPicPr>
        <p:blipFill>
          <a:blip r:embed="rId4"/>
          <a:stretch>
            <a:fillRect/>
          </a:stretch>
        </p:blipFill>
        <p:spPr>
          <a:xfrm>
            <a:off x="558800" y="2972335"/>
            <a:ext cx="6616700" cy="3098800"/>
          </a:xfrm>
          <a:prstGeom prst="rect">
            <a:avLst/>
          </a:prstGeom>
        </p:spPr>
      </p:pic>
      <p:sp>
        <p:nvSpPr>
          <p:cNvPr id="6" name="文本框 5">
            <a:extLst>
              <a:ext uri="{FF2B5EF4-FFF2-40B4-BE49-F238E27FC236}">
                <a16:creationId xmlns:a16="http://schemas.microsoft.com/office/drawing/2014/main" id="{4952523E-8391-A940-8C2E-B825D65DD00B}"/>
              </a:ext>
            </a:extLst>
          </p:cNvPr>
          <p:cNvSpPr txBox="1"/>
          <p:nvPr/>
        </p:nvSpPr>
        <p:spPr>
          <a:xfrm>
            <a:off x="2794736" y="6071135"/>
            <a:ext cx="2623930" cy="369332"/>
          </a:xfrm>
          <a:prstGeom prst="rect">
            <a:avLst/>
          </a:prstGeom>
          <a:noFill/>
        </p:spPr>
        <p:txBody>
          <a:bodyPr wrap="square" rtlCol="0">
            <a:spAutoFit/>
          </a:bodyPr>
          <a:lstStyle/>
          <a:p>
            <a:r>
              <a:rPr kumimoji="1" lang="en-US" altLang="zh-Hans" dirty="0"/>
              <a:t>NER</a:t>
            </a:r>
            <a:r>
              <a:rPr kumimoji="1" lang="zh-Hans" altLang="en-US" dirty="0"/>
              <a:t>的数据集</a:t>
            </a:r>
            <a:endParaRPr kumimoji="1" lang="en-US" altLang="zh-Hans" dirty="0"/>
          </a:p>
        </p:txBody>
      </p:sp>
      <p:sp>
        <p:nvSpPr>
          <p:cNvPr id="7" name="文本框 6">
            <a:extLst>
              <a:ext uri="{FF2B5EF4-FFF2-40B4-BE49-F238E27FC236}">
                <a16:creationId xmlns:a16="http://schemas.microsoft.com/office/drawing/2014/main" id="{82D966CF-9D74-3E4C-B657-968A9E7B0A0D}"/>
              </a:ext>
            </a:extLst>
          </p:cNvPr>
          <p:cNvSpPr txBox="1"/>
          <p:nvPr/>
        </p:nvSpPr>
        <p:spPr>
          <a:xfrm>
            <a:off x="7346333" y="3597965"/>
            <a:ext cx="3069876" cy="923330"/>
          </a:xfrm>
          <a:prstGeom prst="rect">
            <a:avLst/>
          </a:prstGeom>
          <a:noFill/>
        </p:spPr>
        <p:txBody>
          <a:bodyPr wrap="square" rtlCol="0">
            <a:spAutoFit/>
          </a:bodyPr>
          <a:lstStyle/>
          <a:p>
            <a:r>
              <a:rPr kumimoji="1" lang="zh-Hans" altLang="en-US" dirty="0"/>
              <a:t>常用的数据集是</a:t>
            </a:r>
            <a:r>
              <a:rPr kumimoji="1" lang="en-US" altLang="zh-Hans" dirty="0"/>
              <a:t>CoNLLo3</a:t>
            </a:r>
            <a:r>
              <a:rPr kumimoji="1" lang="zh-Hans" altLang="en-US" dirty="0"/>
              <a:t>和</a:t>
            </a:r>
            <a:r>
              <a:rPr kumimoji="1" lang="en-US" altLang="zh-Hans" dirty="0" err="1"/>
              <a:t>OneNotes</a:t>
            </a:r>
            <a:r>
              <a:rPr kumimoji="1" lang="en-US" altLang="zh-Hans" dirty="0"/>
              <a:t>,</a:t>
            </a:r>
            <a:r>
              <a:rPr kumimoji="1" lang="zh-Hans" altLang="en-US" dirty="0"/>
              <a:t>分别表示粗粒度任务和细粒度任务</a:t>
            </a:r>
            <a:endParaRPr kumimoji="1" lang="zh-CN" altLang="en-US" dirty="0"/>
          </a:p>
        </p:txBody>
      </p:sp>
    </p:spTree>
    <p:extLst>
      <p:ext uri="{BB962C8B-B14F-4D97-AF65-F5344CB8AC3E}">
        <p14:creationId xmlns:p14="http://schemas.microsoft.com/office/powerpoint/2010/main" val="2198916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BD96B-BC9D-3248-ACA1-569EB7BBE334}"/>
              </a:ext>
            </a:extLst>
          </p:cNvPr>
          <p:cNvSpPr>
            <a:spLocks noGrp="1"/>
          </p:cNvSpPr>
          <p:nvPr>
            <p:ph type="title"/>
          </p:nvPr>
        </p:nvSpPr>
        <p:spPr/>
        <p:txBody>
          <a:bodyPr>
            <a:normAutofit/>
          </a:bodyPr>
          <a:lstStyle/>
          <a:p>
            <a:r>
              <a:rPr lang="en-US" altLang="zh-CN" b="1" dirty="0"/>
              <a:t>NER</a:t>
            </a:r>
            <a:r>
              <a:rPr lang="zh-CN" altLang="en-US" b="1" dirty="0"/>
              <a:t>数据标注体系</a:t>
            </a:r>
            <a:endParaRPr kumimoji="1" lang="zh-CN" altLang="en-US" dirty="0"/>
          </a:p>
        </p:txBody>
      </p:sp>
      <p:sp>
        <p:nvSpPr>
          <p:cNvPr id="3" name="内容占位符 2">
            <a:extLst>
              <a:ext uri="{FF2B5EF4-FFF2-40B4-BE49-F238E27FC236}">
                <a16:creationId xmlns:a16="http://schemas.microsoft.com/office/drawing/2014/main" id="{C95EAAF5-517C-714B-95BB-B653470908D5}"/>
              </a:ext>
            </a:extLst>
          </p:cNvPr>
          <p:cNvSpPr>
            <a:spLocks noGrp="1"/>
          </p:cNvSpPr>
          <p:nvPr>
            <p:ph idx="1"/>
          </p:nvPr>
        </p:nvSpPr>
        <p:spPr>
          <a:xfrm>
            <a:off x="677334" y="1270001"/>
            <a:ext cx="8596668" cy="660400"/>
          </a:xfrm>
        </p:spPr>
        <p:txBody>
          <a:bodyPr/>
          <a:lstStyle/>
          <a:p>
            <a:r>
              <a:rPr kumimoji="1" lang="zh-Hans" altLang="en-US" dirty="0"/>
              <a:t>主要的数据标注体系是</a:t>
            </a:r>
            <a:r>
              <a:rPr kumimoji="1" lang="en-US" altLang="zh-Hans" dirty="0"/>
              <a:t>:IO,BIO,BMEWO</a:t>
            </a:r>
            <a:r>
              <a:rPr kumimoji="1" lang="zh-Hans" altLang="en-US" dirty="0"/>
              <a:t>和</a:t>
            </a:r>
            <a:r>
              <a:rPr kumimoji="1" lang="en-US" altLang="zh-Hans" dirty="0"/>
              <a:t>BMEWO+</a:t>
            </a:r>
            <a:endParaRPr kumimoji="1" lang="zh-CN" altLang="en-US" dirty="0"/>
          </a:p>
        </p:txBody>
      </p:sp>
      <p:pic>
        <p:nvPicPr>
          <p:cNvPr id="4" name="图片 3">
            <a:extLst>
              <a:ext uri="{FF2B5EF4-FFF2-40B4-BE49-F238E27FC236}">
                <a16:creationId xmlns:a16="http://schemas.microsoft.com/office/drawing/2014/main" id="{63F5B998-BEE0-A547-9393-781A9C290AEE}"/>
              </a:ext>
            </a:extLst>
          </p:cNvPr>
          <p:cNvPicPr>
            <a:picLocks noChangeAspect="1"/>
          </p:cNvPicPr>
          <p:nvPr/>
        </p:nvPicPr>
        <p:blipFill>
          <a:blip r:embed="rId2"/>
          <a:stretch>
            <a:fillRect/>
          </a:stretch>
        </p:blipFill>
        <p:spPr>
          <a:xfrm>
            <a:off x="1580321" y="1745722"/>
            <a:ext cx="4899991" cy="4953252"/>
          </a:xfrm>
          <a:prstGeom prst="rect">
            <a:avLst/>
          </a:prstGeom>
        </p:spPr>
      </p:pic>
    </p:spTree>
    <p:extLst>
      <p:ext uri="{BB962C8B-B14F-4D97-AF65-F5344CB8AC3E}">
        <p14:creationId xmlns:p14="http://schemas.microsoft.com/office/powerpoint/2010/main" val="1312538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07180-8F69-D54D-A72C-CA210FC1BD52}"/>
              </a:ext>
            </a:extLst>
          </p:cNvPr>
          <p:cNvSpPr>
            <a:spLocks noGrp="1"/>
          </p:cNvSpPr>
          <p:nvPr>
            <p:ph type="title"/>
          </p:nvPr>
        </p:nvSpPr>
        <p:spPr/>
        <p:txBody>
          <a:bodyPr/>
          <a:lstStyle/>
          <a:p>
            <a:r>
              <a:rPr kumimoji="1" lang="en-US" altLang="zh-Hans" dirty="0"/>
              <a:t>NER</a:t>
            </a:r>
            <a:r>
              <a:rPr kumimoji="1" lang="zh-Hans" altLang="en-US" dirty="0"/>
              <a:t>的工具</a:t>
            </a:r>
            <a:endParaRPr kumimoji="1" lang="zh-CN" altLang="en-US" dirty="0"/>
          </a:p>
        </p:txBody>
      </p:sp>
      <p:pic>
        <p:nvPicPr>
          <p:cNvPr id="4" name="内容占位符 3">
            <a:extLst>
              <a:ext uri="{FF2B5EF4-FFF2-40B4-BE49-F238E27FC236}">
                <a16:creationId xmlns:a16="http://schemas.microsoft.com/office/drawing/2014/main" id="{988B5F20-0086-8C4E-BB77-D0B4218BE79D}"/>
              </a:ext>
            </a:extLst>
          </p:cNvPr>
          <p:cNvPicPr>
            <a:picLocks noGrp="1" noChangeAspect="1"/>
          </p:cNvPicPr>
          <p:nvPr>
            <p:ph idx="1"/>
          </p:nvPr>
        </p:nvPicPr>
        <p:blipFill>
          <a:blip r:embed="rId2"/>
          <a:stretch>
            <a:fillRect/>
          </a:stretch>
        </p:blipFill>
        <p:spPr>
          <a:xfrm>
            <a:off x="1152939" y="1396166"/>
            <a:ext cx="6480313" cy="4670875"/>
          </a:xfrm>
          <a:prstGeom prst="rect">
            <a:avLst/>
          </a:prstGeom>
        </p:spPr>
      </p:pic>
    </p:spTree>
    <p:extLst>
      <p:ext uri="{BB962C8B-B14F-4D97-AF65-F5344CB8AC3E}">
        <p14:creationId xmlns:p14="http://schemas.microsoft.com/office/powerpoint/2010/main" val="1268507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59E91-BA23-3342-98FC-61BEA6EC22B1}"/>
              </a:ext>
            </a:extLst>
          </p:cNvPr>
          <p:cNvSpPr>
            <a:spLocks noGrp="1"/>
          </p:cNvSpPr>
          <p:nvPr>
            <p:ph type="title"/>
          </p:nvPr>
        </p:nvSpPr>
        <p:spPr/>
        <p:txBody>
          <a:bodyPr/>
          <a:lstStyle/>
          <a:p>
            <a:r>
              <a:rPr kumimoji="1" lang="en-US" altLang="zh-Hans" dirty="0"/>
              <a:t>NER</a:t>
            </a:r>
            <a:r>
              <a:rPr kumimoji="1" lang="zh-Hans" altLang="en-US" dirty="0"/>
              <a:t>任务的示意图</a:t>
            </a:r>
            <a:endParaRPr kumimoji="1" lang="zh-CN" altLang="en-US" dirty="0"/>
          </a:p>
        </p:txBody>
      </p:sp>
      <p:pic>
        <p:nvPicPr>
          <p:cNvPr id="4" name="内容占位符 3">
            <a:extLst>
              <a:ext uri="{FF2B5EF4-FFF2-40B4-BE49-F238E27FC236}">
                <a16:creationId xmlns:a16="http://schemas.microsoft.com/office/drawing/2014/main" id="{9DFE0524-1C64-5F4C-9140-86B38D414B90}"/>
              </a:ext>
            </a:extLst>
          </p:cNvPr>
          <p:cNvPicPr>
            <a:picLocks noGrp="1" noChangeAspect="1"/>
          </p:cNvPicPr>
          <p:nvPr>
            <p:ph idx="1"/>
          </p:nvPr>
        </p:nvPicPr>
        <p:blipFill>
          <a:blip r:embed="rId3"/>
          <a:stretch>
            <a:fillRect/>
          </a:stretch>
        </p:blipFill>
        <p:spPr>
          <a:xfrm>
            <a:off x="677334" y="1624047"/>
            <a:ext cx="4457700" cy="1746001"/>
          </a:xfrm>
          <a:prstGeom prst="rect">
            <a:avLst/>
          </a:prstGeom>
        </p:spPr>
      </p:pic>
      <p:sp>
        <p:nvSpPr>
          <p:cNvPr id="6" name="文本框 5">
            <a:extLst>
              <a:ext uri="{FF2B5EF4-FFF2-40B4-BE49-F238E27FC236}">
                <a16:creationId xmlns:a16="http://schemas.microsoft.com/office/drawing/2014/main" id="{39D3A8D6-89BA-524B-8282-8A15D9F5B146}"/>
              </a:ext>
            </a:extLst>
          </p:cNvPr>
          <p:cNvSpPr txBox="1"/>
          <p:nvPr/>
        </p:nvSpPr>
        <p:spPr>
          <a:xfrm>
            <a:off x="5268036" y="1930400"/>
            <a:ext cx="3534771" cy="369332"/>
          </a:xfrm>
          <a:prstGeom prst="rect">
            <a:avLst/>
          </a:prstGeom>
          <a:noFill/>
        </p:spPr>
        <p:txBody>
          <a:bodyPr wrap="square" rtlCol="0">
            <a:spAutoFit/>
          </a:bodyPr>
          <a:lstStyle/>
          <a:p>
            <a:r>
              <a:rPr kumimoji="1" lang="en-US" altLang="zh-Hans" dirty="0"/>
              <a:t>NER</a:t>
            </a:r>
            <a:r>
              <a:rPr kumimoji="1" lang="zh-Hans" altLang="en-US" dirty="0"/>
              <a:t>可以视为一种多分类的任务</a:t>
            </a:r>
            <a:endParaRPr kumimoji="1" lang="zh-CN" altLang="en-US" dirty="0"/>
          </a:p>
        </p:txBody>
      </p:sp>
    </p:spTree>
    <p:extLst>
      <p:ext uri="{BB962C8B-B14F-4D97-AF65-F5344CB8AC3E}">
        <p14:creationId xmlns:p14="http://schemas.microsoft.com/office/powerpoint/2010/main" val="319814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25D1B-E487-174F-9BA3-9D2E715EBD51}"/>
              </a:ext>
            </a:extLst>
          </p:cNvPr>
          <p:cNvSpPr>
            <a:spLocks noGrp="1"/>
          </p:cNvSpPr>
          <p:nvPr>
            <p:ph type="title"/>
          </p:nvPr>
        </p:nvSpPr>
        <p:spPr/>
        <p:txBody>
          <a:bodyPr/>
          <a:lstStyle/>
          <a:p>
            <a:r>
              <a:rPr kumimoji="1" lang="en-US" altLang="zh-Hans" dirty="0"/>
              <a:t>NER</a:t>
            </a:r>
            <a:r>
              <a:rPr kumimoji="1" lang="zh-Hans" altLang="en-US" dirty="0"/>
              <a:t>算法分类</a:t>
            </a:r>
            <a:endParaRPr kumimoji="1" lang="zh-CN" altLang="en-US" dirty="0"/>
          </a:p>
        </p:txBody>
      </p:sp>
      <p:sp>
        <p:nvSpPr>
          <p:cNvPr id="3" name="内容占位符 2">
            <a:extLst>
              <a:ext uri="{FF2B5EF4-FFF2-40B4-BE49-F238E27FC236}">
                <a16:creationId xmlns:a16="http://schemas.microsoft.com/office/drawing/2014/main" id="{A5E01A57-2494-DC4F-9F9F-EAB07057F7E8}"/>
              </a:ext>
            </a:extLst>
          </p:cNvPr>
          <p:cNvSpPr>
            <a:spLocks noGrp="1"/>
          </p:cNvSpPr>
          <p:nvPr>
            <p:ph idx="1"/>
          </p:nvPr>
        </p:nvSpPr>
        <p:spPr/>
        <p:txBody>
          <a:bodyPr>
            <a:normAutofit lnSpcReduction="10000"/>
          </a:bodyPr>
          <a:lstStyle/>
          <a:p>
            <a:r>
              <a:rPr lang="zh-Hans" altLang="en-US" dirty="0"/>
              <a:t>基于学习方式的分类</a:t>
            </a:r>
            <a:r>
              <a:rPr lang="zh-CN" altLang="en-US" dirty="0"/>
              <a:t>：</a:t>
            </a:r>
          </a:p>
          <a:p>
            <a:pPr marL="0" indent="0">
              <a:buNone/>
            </a:pPr>
            <a:r>
              <a:rPr lang="en-US" altLang="zh-Hans" dirty="0"/>
              <a:t>1.</a:t>
            </a:r>
            <a:r>
              <a:rPr lang="zh-CN" altLang="en-US" dirty="0"/>
              <a:t>监督学习方法：隐马尔可夫模型、语言模型、最大熵模型、支持向量机</a:t>
            </a:r>
            <a:r>
              <a:rPr lang="en-US" altLang="zh-CN" dirty="0"/>
              <a:t>(</a:t>
            </a:r>
            <a:r>
              <a:rPr lang="zh-CN" altLang="en-US" dirty="0"/>
              <a:t>分类</a:t>
            </a:r>
            <a:r>
              <a:rPr lang="en-US" altLang="zh-CN" dirty="0"/>
              <a:t>)</a:t>
            </a:r>
            <a:r>
              <a:rPr lang="zh-CN" altLang="en-US" dirty="0"/>
              <a:t>、决策树和条件随机场等</a:t>
            </a:r>
            <a:endParaRPr lang="en-US" altLang="zh-CN" dirty="0"/>
          </a:p>
          <a:p>
            <a:pPr marL="0" indent="0">
              <a:buNone/>
            </a:pPr>
            <a:r>
              <a:rPr lang="en-US" altLang="zh-Hans" dirty="0"/>
              <a:t>2.</a:t>
            </a:r>
            <a:r>
              <a:rPr lang="zh-CN" altLang="en-US" dirty="0"/>
              <a:t>半监督学习方法：这一类方法利用标注的小数据集（种子数据）自举学习</a:t>
            </a:r>
            <a:r>
              <a:rPr lang="en-US" altLang="zh-Hans" dirty="0"/>
              <a:t>(bootstrap)</a:t>
            </a:r>
            <a:r>
              <a:rPr lang="zh-CN" altLang="en-US" dirty="0"/>
              <a:t>。</a:t>
            </a:r>
          </a:p>
          <a:p>
            <a:pPr marL="0" indent="0">
              <a:buNone/>
            </a:pPr>
            <a:r>
              <a:rPr lang="en-US" altLang="zh-Hans" dirty="0"/>
              <a:t>3.</a:t>
            </a:r>
            <a:r>
              <a:rPr lang="zh-CN" altLang="en-US" dirty="0"/>
              <a:t>无监督学习方法：这一类方法利用词汇资源（如</a:t>
            </a:r>
            <a:r>
              <a:rPr lang="en-US" altLang="zh-CN" dirty="0"/>
              <a:t>WordNet</a:t>
            </a:r>
            <a:r>
              <a:rPr lang="zh-CN" altLang="en-US" dirty="0"/>
              <a:t>）等进行上下文聚类。</a:t>
            </a:r>
          </a:p>
          <a:p>
            <a:pPr marL="0" indent="0">
              <a:buNone/>
            </a:pPr>
            <a:r>
              <a:rPr lang="en-US" altLang="zh-Hans" dirty="0"/>
              <a:t>4.</a:t>
            </a:r>
            <a:r>
              <a:rPr lang="zh-CN" altLang="en-US" dirty="0"/>
              <a:t>混合方法：几种模型相结合或利用统计方法和人工总结的知识库。</a:t>
            </a:r>
          </a:p>
          <a:p>
            <a:r>
              <a:rPr lang="zh-CN" altLang="en-US" dirty="0"/>
              <a:t>基于方式的分类：</a:t>
            </a:r>
          </a:p>
          <a:p>
            <a:pPr marL="0" indent="0">
              <a:buNone/>
            </a:pPr>
            <a:r>
              <a:rPr lang="en-US" altLang="zh-Hans" dirty="0"/>
              <a:t>1.</a:t>
            </a:r>
            <a:r>
              <a:rPr lang="zh-CN" altLang="en-US" dirty="0"/>
              <a:t>基于规则和词典的方法</a:t>
            </a:r>
          </a:p>
          <a:p>
            <a:pPr marL="0" indent="0">
              <a:buNone/>
            </a:pPr>
            <a:r>
              <a:rPr lang="en-US" altLang="zh-Hans" dirty="0"/>
              <a:t>2.</a:t>
            </a:r>
            <a:r>
              <a:rPr lang="zh-CN" altLang="en-US" dirty="0"/>
              <a:t>基于统计的方法</a:t>
            </a:r>
          </a:p>
          <a:p>
            <a:pPr marL="0" indent="0">
              <a:buNone/>
            </a:pPr>
            <a:r>
              <a:rPr lang="en-US" altLang="zh-Hans" dirty="0"/>
              <a:t>3.</a:t>
            </a:r>
            <a:r>
              <a:rPr lang="zh-CN" altLang="en-US" dirty="0"/>
              <a:t>基于深度学习的方法</a:t>
            </a:r>
          </a:p>
          <a:p>
            <a:endParaRPr kumimoji="1" lang="zh-CN" altLang="en-US" dirty="0"/>
          </a:p>
        </p:txBody>
      </p:sp>
    </p:spTree>
    <p:extLst>
      <p:ext uri="{BB962C8B-B14F-4D97-AF65-F5344CB8AC3E}">
        <p14:creationId xmlns:p14="http://schemas.microsoft.com/office/powerpoint/2010/main" val="190844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平面</Template>
  <TotalTime>1197</TotalTime>
  <Words>2150</Words>
  <Application>Microsoft Office PowerPoint</Application>
  <PresentationFormat>宽屏</PresentationFormat>
  <Paragraphs>211</Paragraphs>
  <Slides>27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Weibei SC</vt:lpstr>
      <vt:lpstr>等线</vt:lpstr>
      <vt:lpstr>方正姚体</vt:lpstr>
      <vt:lpstr>华文新魏</vt:lpstr>
      <vt:lpstr>Arial</vt:lpstr>
      <vt:lpstr>Cambria Math</vt:lpstr>
      <vt:lpstr>Trebuchet MS</vt:lpstr>
      <vt:lpstr>Wingdings</vt:lpstr>
      <vt:lpstr>Wingdings 3</vt:lpstr>
      <vt:lpstr>平面</vt:lpstr>
      <vt:lpstr>命名实体识别（NER）</vt:lpstr>
      <vt:lpstr>什么是NER</vt:lpstr>
      <vt:lpstr>NER的作用</vt:lpstr>
      <vt:lpstr>PowerPoint 演示文稿</vt:lpstr>
      <vt:lpstr>自1996年NRE提出后的发展趋势</vt:lpstr>
      <vt:lpstr>NER数据标注体系</vt:lpstr>
      <vt:lpstr>NER的工具</vt:lpstr>
      <vt:lpstr>NER任务的示意图</vt:lpstr>
      <vt:lpstr>NER算法分类</vt:lpstr>
      <vt:lpstr>PowerPoint 演示文稿</vt:lpstr>
      <vt:lpstr>NER算法：基于规则</vt:lpstr>
      <vt:lpstr>NER算法：基于统计的方法 最大熵</vt:lpstr>
      <vt:lpstr>NER算法：基于统计的方法 HMM（隐马尔可夫模型）</vt:lpstr>
      <vt:lpstr>NER算法：基于统计的方法 CRF(条件随机场)</vt:lpstr>
      <vt:lpstr>NER算法：基于深度学习的方法 LSTM+CRF</vt:lpstr>
      <vt:lpstr>NER算法：基于深度学习的方法 IDCNN-CRF  </vt:lpstr>
      <vt:lpstr>NER算法：基于深度学习的方法 创新思路</vt:lpstr>
      <vt:lpstr>NER算法：基于深度学习的方法 Distributed representations for input方面的创新 </vt:lpstr>
      <vt:lpstr>NER算法：基于深度学习的方法 Distributed representations for input方面的创新</vt:lpstr>
      <vt:lpstr>NER算法：基于深度学习的方法 Context encoder方面的创新</vt:lpstr>
      <vt:lpstr>小规模数据集的NER算法： 迁移学习</vt:lpstr>
      <vt:lpstr>小规模数据集的NER算法： 引入LM的预训练模型</vt:lpstr>
      <vt:lpstr>小规模数据集的NER算法： ELMo(Embedding from  Language Models)</vt:lpstr>
      <vt:lpstr>小规模数据集的NER算法： 引入预训练模型</vt:lpstr>
      <vt:lpstr>最优中文命名实体识别： 《Chinese NER Using Lattice LSTM》 </vt:lpstr>
      <vt:lpstr>NER榜单(CoNLLo3数据集)</vt:lpstr>
      <vt:lpstr>汉语中NER的难点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命名实体识别（NER）</dc:title>
  <dc:creator>Microsoft Office 用户</dc:creator>
  <cp:lastModifiedBy>yif</cp:lastModifiedBy>
  <cp:revision>61</cp:revision>
  <dcterms:created xsi:type="dcterms:W3CDTF">2019-06-14T09:47:38Z</dcterms:created>
  <dcterms:modified xsi:type="dcterms:W3CDTF">2019-06-16T16:47:13Z</dcterms:modified>
</cp:coreProperties>
</file>